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330" r:id="rId3"/>
    <p:sldId id="329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286" r:id="rId29"/>
    <p:sldId id="294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28" r:id="rId47"/>
    <p:sldId id="297" r:id="rId48"/>
    <p:sldId id="305" r:id="rId49"/>
    <p:sldId id="307" r:id="rId50"/>
    <p:sldId id="306" r:id="rId51"/>
    <p:sldId id="308" r:id="rId52"/>
    <p:sldId id="309" r:id="rId53"/>
    <p:sldId id="313" r:id="rId54"/>
    <p:sldId id="310" r:id="rId55"/>
    <p:sldId id="314" r:id="rId56"/>
    <p:sldId id="311" r:id="rId57"/>
    <p:sldId id="312" r:id="rId58"/>
    <p:sldId id="315" r:id="rId59"/>
    <p:sldId id="337" r:id="rId60"/>
    <p:sldId id="316" r:id="rId61"/>
    <p:sldId id="317" r:id="rId62"/>
    <p:sldId id="318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33" r:id="rId72"/>
    <p:sldId id="338" r:id="rId73"/>
    <p:sldId id="339" r:id="rId74"/>
    <p:sldId id="340" r:id="rId75"/>
    <p:sldId id="334" r:id="rId76"/>
    <p:sldId id="335" r:id="rId77"/>
    <p:sldId id="341" r:id="rId78"/>
    <p:sldId id="336" r:id="rId79"/>
    <p:sldId id="342" r:id="rId80"/>
    <p:sldId id="331" r:id="rId81"/>
    <p:sldId id="343" r:id="rId82"/>
    <p:sldId id="332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00"/>
    <a:srgbClr val="C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00" autoAdjust="0"/>
  </p:normalViewPr>
  <p:slideViewPr>
    <p:cSldViewPr snapToGrid="0" snapToObjects="1">
      <p:cViewPr varScale="1">
        <p:scale>
          <a:sx n="145" d="100"/>
          <a:sy n="145" d="100"/>
        </p:scale>
        <p:origin x="-220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404DF-A481-9947-96A5-2670D04DEC71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940F-C5C0-2A43-B218-8DB659C38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4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B127-2393-2648-9E5A-D1CC2ED2BBD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6746B-70A0-EC44-97DF-9E8D253B1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12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9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88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8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746B-70A0-EC44-97DF-9E8D253B12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8FDC0-B29A-7D4F-8C88-73C633B06123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44EF-CCB0-BA48-B532-B0CC27438B0A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4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E3C2-A4AE-084D-92F8-63CF5F0E916F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3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EE3A-AFF8-B84D-9AC8-AABE5D2599F6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5657-E48B-6941-BC5E-0BC59A3C9D28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760C-8116-6249-86EE-7DB5590F1E96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3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907-CF4F-7542-88AD-6BCE22631D84}" type="datetime1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8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EBE74-156C-6745-825D-25AC29D909A4}" type="datetime1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AAE2-B59D-A842-A9B1-2514484DBA31}" type="datetime1">
              <a:rPr lang="en-US" smtClean="0"/>
              <a:t>4/22/15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8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2675-CB51-424C-9CEC-02FB29D915A0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0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9D1D3-E6DF-8A4E-8EA0-C203C6A1677F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3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029E-FD5B-F649-ADBC-FDC22D77868D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60CE6-A564-2C44-BB7B-900AEECB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imi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opencimi.or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opencimi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opencimi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imi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inicalelement.com/cimi-browser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openehr.or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clinicalelement.co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opencimi/A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cs.mayo.edu/cts2" TargetMode="External"/><Relationship Id="rId4" Type="http://schemas.openxmlformats.org/officeDocument/2006/relationships/hyperlink" Target="http://www.omg.org/spec/CTS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github.com/semantix/AMLTooling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8144"/>
            <a:ext cx="7772400" cy="262814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AML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Archetype Modeling Language</a:t>
            </a:r>
            <a:br>
              <a:rPr lang="en-US" dirty="0" smtClean="0"/>
            </a:br>
            <a:r>
              <a:rPr lang="en-US" sz="2000" i="1" dirty="0" smtClean="0"/>
              <a:t>Improving interoperability of information models  </a:t>
            </a:r>
            <a:endParaRPr lang="en-US" sz="2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77695"/>
            <a:ext cx="6400800" cy="2871894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Pre-Thesis Seminar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By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sz="8000" dirty="0" smtClean="0">
                <a:solidFill>
                  <a:srgbClr val="000000"/>
                </a:solidFill>
              </a:rPr>
              <a:t>Deepak Sharma</a:t>
            </a:r>
          </a:p>
          <a:p>
            <a:endParaRPr lang="en-US" sz="5100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Master of Science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Biomedical Informatics &amp; Computational Biology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University of Minnesota, Rochester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April 23, 2015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29558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3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20 at 9.56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3" y="1225005"/>
            <a:ext cx="8190187" cy="5046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Top-Down 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>
              <a:sym typeface="Wingdings"/>
            </a:endParaRP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29914" y="5275607"/>
            <a:ext cx="7751689" cy="70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90069" y="5973379"/>
            <a:ext cx="5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???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Bottom-Up Modeling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 or Bottom-up Modeling</a:t>
            </a:r>
          </a:p>
          <a:p>
            <a:pPr lvl="1"/>
            <a:r>
              <a:rPr lang="en-US" dirty="0" smtClean="0"/>
              <a:t>Start with a general model</a:t>
            </a:r>
          </a:p>
          <a:p>
            <a:pPr lvl="1"/>
            <a:r>
              <a:rPr lang="en-US" dirty="0" smtClean="0"/>
              <a:t>Becomes the most abstract level of exchange</a:t>
            </a:r>
          </a:p>
          <a:p>
            <a:pPr lvl="1"/>
            <a:r>
              <a:rPr lang="en-US" dirty="0" smtClean="0"/>
              <a:t>Specialize by</a:t>
            </a:r>
          </a:p>
          <a:p>
            <a:pPr lvl="2"/>
            <a:r>
              <a:rPr lang="en-US" dirty="0" smtClean="0"/>
              <a:t>Cardinality</a:t>
            </a:r>
          </a:p>
          <a:p>
            <a:pPr lvl="2"/>
            <a:r>
              <a:rPr lang="en-US" dirty="0" smtClean="0"/>
              <a:t>Values and value ranges</a:t>
            </a:r>
          </a:p>
          <a:p>
            <a:pPr lvl="2"/>
            <a:r>
              <a:rPr lang="en-US" dirty="0" smtClean="0"/>
              <a:t>Optional/Mandatory/Prohibited</a:t>
            </a:r>
          </a:p>
          <a:p>
            <a:pPr lvl="2"/>
            <a:r>
              <a:rPr lang="en-US" dirty="0" smtClean="0"/>
              <a:t>Enumeration subsets</a:t>
            </a:r>
          </a:p>
          <a:p>
            <a:pPr lvl="2"/>
            <a:r>
              <a:rPr lang="en-US" dirty="0" smtClean="0"/>
              <a:t>Renaming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54300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Bottom-Up Modeling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marL="0" indent="0">
              <a:buNone/>
            </a:pPr>
            <a:r>
              <a:rPr lang="en-US" dirty="0" smtClean="0"/>
              <a:t>	Abnormal A1C Test = Set of Constraints</a:t>
            </a:r>
          </a:p>
          <a:p>
            <a:pPr lvl="1"/>
            <a:r>
              <a:rPr lang="en-US" dirty="0" smtClean="0"/>
              <a:t>Pathological Test {0..*}</a:t>
            </a:r>
          </a:p>
          <a:p>
            <a:pPr lvl="1"/>
            <a:r>
              <a:rPr lang="en-US" dirty="0" smtClean="0"/>
              <a:t>Has </a:t>
            </a:r>
            <a:r>
              <a:rPr lang="en-US" dirty="0" err="1" smtClean="0"/>
              <a:t>measuredValue</a:t>
            </a:r>
            <a:r>
              <a:rPr lang="en-US" dirty="0" smtClean="0"/>
              <a:t> {1..*}</a:t>
            </a:r>
          </a:p>
          <a:p>
            <a:pPr lvl="1"/>
            <a:r>
              <a:rPr lang="en-US" dirty="0" err="1" smtClean="0"/>
              <a:t>measuredValue</a:t>
            </a:r>
            <a:r>
              <a:rPr lang="en-US" dirty="0" smtClean="0"/>
              <a:t> &gt; </a:t>
            </a:r>
            <a:r>
              <a:rPr lang="en-US" dirty="0" err="1" smtClean="0"/>
              <a:t>Some_Threshold_Value</a:t>
            </a:r>
            <a:endParaRPr lang="en-US" dirty="0"/>
          </a:p>
          <a:p>
            <a:pPr lvl="1"/>
            <a:r>
              <a:rPr lang="en-US" dirty="0" smtClean="0"/>
              <a:t>Type == “A1C”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9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Archetype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4220604" y="1451292"/>
            <a:ext cx="4665192" cy="256567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" y="3064467"/>
            <a:ext cx="3732111" cy="3142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47707" y="3137453"/>
            <a:ext cx="189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Constraints on Reference Model Elements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>
            <a:off x="2021561" y="1736367"/>
            <a:ext cx="1866056" cy="1328100"/>
          </a:xfrm>
          <a:prstGeom prst="bentArrow">
            <a:avLst>
              <a:gd name="adj1" fmla="val 25000"/>
              <a:gd name="adj2" fmla="val 24512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“about”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13077" y="2436097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43119" y="4807365"/>
            <a:ext cx="3148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/>
              <a:t>Archetype</a:t>
            </a:r>
            <a:endParaRPr lang="en-US" sz="5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915714" y="4807366"/>
            <a:ext cx="1114448" cy="54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5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4220604" y="1451292"/>
            <a:ext cx="4665192" cy="256567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5" y="2329092"/>
            <a:ext cx="490010" cy="4125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13077" y="2436097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76596" y="4807365"/>
            <a:ext cx="3081793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/>
              <a:t>Archetype </a:t>
            </a:r>
          </a:p>
          <a:p>
            <a:pPr algn="ctr"/>
            <a:r>
              <a:rPr lang="en-US" sz="5400" dirty="0" smtClean="0"/>
              <a:t>Library</a:t>
            </a:r>
            <a:endParaRPr lang="en-US" sz="5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926491" y="4435747"/>
            <a:ext cx="1114448" cy="54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90" y="1891629"/>
            <a:ext cx="1039118" cy="874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18" y="3042344"/>
            <a:ext cx="764564" cy="6437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56" y="2850445"/>
            <a:ext cx="945177" cy="7958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65" y="3158205"/>
            <a:ext cx="489355" cy="412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8" y="3514229"/>
            <a:ext cx="1146846" cy="965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38" y="4163611"/>
            <a:ext cx="764564" cy="6437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527" y="3248359"/>
            <a:ext cx="764564" cy="6437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18" y="4707883"/>
            <a:ext cx="764564" cy="6437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64" y="5351637"/>
            <a:ext cx="764564" cy="6437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02" y="4318921"/>
            <a:ext cx="764564" cy="6437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884" y="2097921"/>
            <a:ext cx="764564" cy="6437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00" y="5712596"/>
            <a:ext cx="764564" cy="64375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855" y="5227407"/>
            <a:ext cx="764564" cy="643754"/>
          </a:xfrm>
          <a:prstGeom prst="rect">
            <a:avLst/>
          </a:prstGeom>
        </p:spPr>
      </p:pic>
      <p:sp>
        <p:nvSpPr>
          <p:cNvPr id="5" name="Double Brace 4"/>
          <p:cNvSpPr/>
          <p:nvPr/>
        </p:nvSpPr>
        <p:spPr>
          <a:xfrm>
            <a:off x="1" y="1660458"/>
            <a:ext cx="3874658" cy="4844437"/>
          </a:xfrm>
          <a:prstGeom prst="brace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8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Without Archetypes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2715418" y="1451292"/>
            <a:ext cx="3267623" cy="1797067"/>
          </a:xfrm>
        </p:spPr>
      </p:pic>
      <p:sp>
        <p:nvSpPr>
          <p:cNvPr id="13" name="TextBox 12"/>
          <p:cNvSpPr txBox="1"/>
          <p:nvPr/>
        </p:nvSpPr>
        <p:spPr>
          <a:xfrm>
            <a:off x="3252640" y="2329092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Preparation 2"/>
          <p:cNvSpPr/>
          <p:nvPr/>
        </p:nvSpPr>
        <p:spPr>
          <a:xfrm>
            <a:off x="1807098" y="3446817"/>
            <a:ext cx="4966400" cy="2909533"/>
          </a:xfrm>
          <a:prstGeom prst="flowChartPrepa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odes constraints:</a:t>
            </a:r>
          </a:p>
          <a:p>
            <a:pPr algn="ctr"/>
            <a:r>
              <a:rPr lang="en-US" dirty="0" smtClean="0"/>
              <a:t>Pathological test == “A1C”,</a:t>
            </a:r>
          </a:p>
          <a:p>
            <a:pPr algn="ctr"/>
            <a:r>
              <a:rPr lang="en-US" dirty="0" err="1" smtClean="0"/>
              <a:t>measuredValue</a:t>
            </a:r>
            <a:r>
              <a:rPr lang="en-US" dirty="0" smtClean="0"/>
              <a:t> &gt; </a:t>
            </a:r>
            <a:r>
              <a:rPr lang="en-US" dirty="0" err="1" smtClean="0"/>
              <a:t>threashold</a:t>
            </a:r>
            <a:r>
              <a:rPr lang="en-US" dirty="0" smtClean="0"/>
              <a:t> value</a:t>
            </a:r>
          </a:p>
          <a:p>
            <a:pPr algn="ctr"/>
            <a:r>
              <a:rPr lang="en-US" dirty="0" smtClean="0"/>
              <a:t>….</a:t>
            </a:r>
          </a:p>
          <a:p>
            <a:pPr algn="ctr"/>
            <a:r>
              <a:rPr lang="en-US" dirty="0" smtClean="0"/>
              <a:t>Other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2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With Archetypes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creen Shot 2015-04-20 at 10.03.0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 b="11494"/>
          <a:stretch>
            <a:fillRect/>
          </a:stretch>
        </p:blipFill>
        <p:spPr>
          <a:xfrm>
            <a:off x="2715418" y="1451292"/>
            <a:ext cx="3267623" cy="1797067"/>
          </a:xfrm>
        </p:spPr>
      </p:pic>
      <p:sp>
        <p:nvSpPr>
          <p:cNvPr id="13" name="TextBox 12"/>
          <p:cNvSpPr txBox="1"/>
          <p:nvPr/>
        </p:nvSpPr>
        <p:spPr>
          <a:xfrm>
            <a:off x="3252640" y="2329092"/>
            <a:ext cx="222890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Preparation 2"/>
          <p:cNvSpPr/>
          <p:nvPr/>
        </p:nvSpPr>
        <p:spPr>
          <a:xfrm>
            <a:off x="2715418" y="5273889"/>
            <a:ext cx="3267623" cy="1199082"/>
          </a:xfrm>
          <a:prstGeom prst="flowChartPrepa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</a:p>
        </p:txBody>
      </p:sp>
      <p:pic>
        <p:nvPicPr>
          <p:cNvPr id="5" name="Picture 4" descr="Screen Shot 2015-04-20 at 10.47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26" y="2814948"/>
            <a:ext cx="1820501" cy="2458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38537" y="5319272"/>
            <a:ext cx="124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27985" y="4159506"/>
            <a:ext cx="1205162" cy="958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93008" y="3403854"/>
            <a:ext cx="25917" cy="1870035"/>
          </a:xfrm>
          <a:prstGeom prst="straightConnector1">
            <a:avLst/>
          </a:prstGeom>
          <a:ln w="38100" cmpd="sng">
            <a:solidFill>
              <a:schemeClr val="accent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Bent Arrow 8"/>
          <p:cNvSpPr/>
          <p:nvPr/>
        </p:nvSpPr>
        <p:spPr>
          <a:xfrm flipH="1">
            <a:off x="6481379" y="1769242"/>
            <a:ext cx="825971" cy="929182"/>
          </a:xfrm>
          <a:prstGeom prst="bentArrow">
            <a:avLst>
              <a:gd name="adj1" fmla="val 25000"/>
              <a:gd name="adj2" fmla="val 28107"/>
              <a:gd name="adj3" fmla="val 25000"/>
              <a:gd name="adj4" fmla="val 73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0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Reference Model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5-04-21 at 11.17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197"/>
            <a:ext cx="9144000" cy="45931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903" y="5470415"/>
            <a:ext cx="248665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CIMI Reference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6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1 at 12.10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9" y="2075221"/>
            <a:ext cx="8495862" cy="4782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An Archetype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24069" y="1488967"/>
            <a:ext cx="3056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Example: Specimen collection from a body site.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Screen Shot 2015-04-21 at 11.17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03" y="1375542"/>
            <a:ext cx="4951098" cy="248701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896" y="2461000"/>
            <a:ext cx="271139" cy="228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470" y="4461297"/>
            <a:ext cx="271139" cy="228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413" y="4461297"/>
            <a:ext cx="271139" cy="228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895" y="5973034"/>
            <a:ext cx="271139" cy="228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931" y="4895724"/>
            <a:ext cx="271139" cy="2282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31655" y="1488967"/>
            <a:ext cx="55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Detailed Clinical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can create …. For example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 Clinical Model  =&gt; Laboratory Test</a:t>
            </a:r>
            <a:endParaRPr lang="en-US" dirty="0"/>
          </a:p>
          <a:p>
            <a:pPr lvl="8"/>
            <a:r>
              <a:rPr lang="en-US" dirty="0" smtClean="0"/>
              <a:t>Diagnostic Service</a:t>
            </a:r>
          </a:p>
          <a:p>
            <a:pPr lvl="8"/>
            <a:r>
              <a:rPr lang="en-US" dirty="0" smtClean="0"/>
              <a:t>Specimen</a:t>
            </a:r>
          </a:p>
          <a:p>
            <a:pPr lvl="8"/>
            <a:r>
              <a:rPr lang="en-US" dirty="0" smtClean="0"/>
              <a:t>Diagnosis</a:t>
            </a:r>
          </a:p>
          <a:p>
            <a:pPr lvl="8"/>
            <a:r>
              <a:rPr lang="en-US" dirty="0" smtClean="0"/>
              <a:t>Conclusions</a:t>
            </a:r>
          </a:p>
          <a:p>
            <a:pPr marL="457200" lvl="1" indent="0">
              <a:buNone/>
            </a:pPr>
            <a:r>
              <a:rPr lang="en-US" dirty="0" smtClean="0"/>
              <a:t>And others like… Clinical Statements, Reports, Procedures, …..so 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“Shared Detailed Clinical Information Models”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1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Advisers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5-04-22 at 1.41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1014"/>
            <a:ext cx="1168005" cy="14639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7916" y="1461014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Christopher </a:t>
            </a:r>
            <a:r>
              <a:rPr lang="en-US" sz="2400" b="1" dirty="0"/>
              <a:t>G. Chute</a:t>
            </a:r>
            <a:r>
              <a:rPr lang="en-US" sz="2400" dirty="0"/>
              <a:t>, </a:t>
            </a:r>
            <a:r>
              <a:rPr lang="en-US" sz="2400" dirty="0" smtClean="0"/>
              <a:t>MD, Dr. P.H.</a:t>
            </a:r>
          </a:p>
          <a:p>
            <a:r>
              <a:rPr lang="en-US" sz="1400" dirty="0" smtClean="0"/>
              <a:t>Bloomberg Distinguished Professor of Health Informatics,</a:t>
            </a:r>
          </a:p>
          <a:p>
            <a:r>
              <a:rPr lang="en-US" sz="1400" dirty="0" smtClean="0"/>
              <a:t>Professor of Medicine, Public Health, and Nursing,</a:t>
            </a:r>
          </a:p>
          <a:p>
            <a:r>
              <a:rPr lang="en-US" sz="1400" dirty="0" smtClean="0"/>
              <a:t>Chief Health Information Research Officer,</a:t>
            </a:r>
          </a:p>
          <a:p>
            <a:r>
              <a:rPr lang="en-US" sz="1400" dirty="0" smtClean="0"/>
              <a:t>John Hopkins Medicine Professor,</a:t>
            </a:r>
          </a:p>
          <a:p>
            <a:r>
              <a:rPr lang="en-US" sz="1400" dirty="0" smtClean="0"/>
              <a:t>John Hopkins, Baltimore, Maryland.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2392" y="36676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Screen Shot 2015-04-22 at 1.51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07826"/>
            <a:ext cx="1164850" cy="15508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7916" y="3068392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Claudia Neuhauser</a:t>
            </a:r>
            <a:r>
              <a:rPr lang="en-US" sz="2400" dirty="0" smtClean="0"/>
              <a:t>, Ph.D.</a:t>
            </a:r>
          </a:p>
          <a:p>
            <a:r>
              <a:rPr lang="en-US" sz="1400" dirty="0" smtClean="0"/>
              <a:t>Director of Informatics Institute,</a:t>
            </a:r>
          </a:p>
          <a:p>
            <a:r>
              <a:rPr lang="en-US" sz="1400" dirty="0" smtClean="0"/>
              <a:t>Interim Director, Minnesota Supercomputing Institute,</a:t>
            </a:r>
          </a:p>
          <a:p>
            <a:r>
              <a:rPr lang="en-US" sz="1400" dirty="0" smtClean="0"/>
              <a:t>Office of the Vice President for Research,</a:t>
            </a:r>
          </a:p>
          <a:p>
            <a:r>
              <a:rPr lang="en-US" sz="1400" dirty="0" smtClean="0"/>
              <a:t>Director of Graduate Studies, Biomedical Informatics &amp; Computational Biology</a:t>
            </a:r>
          </a:p>
          <a:p>
            <a:r>
              <a:rPr lang="en-US" sz="1400" dirty="0" smtClean="0"/>
              <a:t>University Of Minnesota,  Minneapolis, Minnesota.</a:t>
            </a:r>
          </a:p>
        </p:txBody>
      </p:sp>
      <p:pic>
        <p:nvPicPr>
          <p:cNvPr id="13" name="Picture 12" descr="Screen Shot 2015-04-22 at 2.03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39298"/>
            <a:ext cx="1164490" cy="13845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7916" y="4700608"/>
            <a:ext cx="5843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Guoqian Jiang</a:t>
            </a:r>
            <a:r>
              <a:rPr lang="en-US" sz="2400" dirty="0" smtClean="0"/>
              <a:t>, MD, Dr. Ph. D.</a:t>
            </a:r>
          </a:p>
          <a:p>
            <a:r>
              <a:rPr lang="en-US" sz="1400" dirty="0" smtClean="0"/>
              <a:t>Associate Professor of Biomedical Informatics,</a:t>
            </a:r>
          </a:p>
          <a:p>
            <a:r>
              <a:rPr lang="en-US" sz="1400" dirty="0" smtClean="0"/>
              <a:t>Associate Consultant in Department of Health Sciences Research,</a:t>
            </a:r>
          </a:p>
          <a:p>
            <a:r>
              <a:rPr lang="en-US" sz="1400" dirty="0" smtClean="0"/>
              <a:t>Division of Biomedical Statistics &amp; Informatics,</a:t>
            </a:r>
          </a:p>
          <a:p>
            <a:r>
              <a:rPr lang="en-US" sz="1400" dirty="0" smtClean="0"/>
              <a:t>Mayo Clinic College of Medicine,</a:t>
            </a:r>
          </a:p>
          <a:p>
            <a:r>
              <a:rPr lang="en-US" sz="1400" dirty="0" smtClean="0"/>
              <a:t>Rochester, Minnesota.</a:t>
            </a:r>
          </a:p>
        </p:txBody>
      </p:sp>
    </p:spTree>
    <p:extLst>
      <p:ext uri="{BB962C8B-B14F-4D97-AF65-F5344CB8AC3E}">
        <p14:creationId xmlns:p14="http://schemas.microsoft.com/office/powerpoint/2010/main" val="204236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Clinical Information Modeling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Since 2011</a:t>
            </a:r>
          </a:p>
          <a:p>
            <a:pPr lvl="1"/>
            <a:r>
              <a:rPr lang="en-US" dirty="0">
                <a:hlinkClick r:id="rId3"/>
              </a:rPr>
              <a:t>http://www.opencimi.org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Mission Statement:</a:t>
            </a:r>
            <a:endParaRPr lang="en-US" dirty="0" smtClean="0">
              <a:latin typeface="Avenir Heavy"/>
              <a:cs typeface="Avenir Heavy"/>
            </a:endParaRPr>
          </a:p>
          <a:p>
            <a:pPr marL="457200" lvl="1" indent="0">
              <a:buNone/>
            </a:pPr>
            <a:r>
              <a:rPr lang="en-US" dirty="0" smtClean="0">
                <a:latin typeface="Avenir Heavy"/>
                <a:cs typeface="Avenir Heavy"/>
              </a:rPr>
              <a:t>Improve </a:t>
            </a:r>
            <a:r>
              <a:rPr lang="en-US" dirty="0">
                <a:latin typeface="Avenir Heavy"/>
                <a:cs typeface="Avenir Heavy"/>
              </a:rPr>
              <a:t>the interoperability of healthcare systems through shared implementable clinical information models</a:t>
            </a:r>
            <a:r>
              <a:rPr lang="en-US" dirty="0" smtClean="0">
                <a:latin typeface="Avenir Heavy"/>
                <a:cs typeface="Avenir Heavy"/>
              </a:rPr>
              <a:t>.</a:t>
            </a:r>
          </a:p>
          <a:p>
            <a:pPr marL="457200" lvl="1" indent="0" algn="ctr">
              <a:buNone/>
            </a:pPr>
            <a:r>
              <a:rPr lang="en-US" sz="2000" i="1" dirty="0" smtClean="0"/>
              <a:t>(A Single Curated Collection)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4-21 at 12.36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5477"/>
            <a:ext cx="6096000" cy="9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Strategic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/>
              <a:t>Be able to share data, applications, reports, alerts, protocols, and decision support modules with anyone in the </a:t>
            </a:r>
            <a:r>
              <a:rPr lang="en-US" dirty="0" smtClean="0"/>
              <a:t>WORLD.</a:t>
            </a:r>
          </a:p>
          <a:p>
            <a:endParaRPr lang="en-US" dirty="0"/>
          </a:p>
          <a:p>
            <a:r>
              <a:rPr lang="en-US" dirty="0" smtClean="0"/>
              <a:t>To have “</a:t>
            </a:r>
            <a:r>
              <a:rPr lang="en-US" dirty="0"/>
              <a:t>plug-n-play” </a:t>
            </a:r>
            <a:r>
              <a:rPr lang="en-US" dirty="0" smtClean="0"/>
              <a:t>interoperability.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5817741"/>
            <a:ext cx="22772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650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Shared </a:t>
            </a:r>
            <a:r>
              <a:rPr lang="en-US" dirty="0">
                <a:solidFill>
                  <a:srgbClr val="000000"/>
                </a:solidFill>
              </a:rPr>
              <a:t>repository of detailed clinical information </a:t>
            </a:r>
            <a:r>
              <a:rPr lang="en-US" dirty="0" smtClean="0">
                <a:solidFill>
                  <a:srgbClr val="000000"/>
                </a:solidFill>
              </a:rPr>
              <a:t>models.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Using a single formalism (now support </a:t>
            </a:r>
            <a:r>
              <a:rPr lang="en-US" dirty="0" smtClean="0">
                <a:solidFill>
                  <a:srgbClr val="000000"/>
                </a:solidFill>
              </a:rPr>
              <a:t>of two</a:t>
            </a:r>
            <a:r>
              <a:rPr lang="en-US" dirty="0">
                <a:solidFill>
                  <a:srgbClr val="000000"/>
                </a:solidFill>
              </a:rPr>
              <a:t>!</a:t>
            </a:r>
            <a:r>
              <a:rPr lang="en-US" dirty="0" smtClean="0">
                <a:solidFill>
                  <a:srgbClr val="000000"/>
                </a:solidFill>
              </a:rPr>
              <a:t>) – ADL &amp; AML.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Based on a common set of base data </a:t>
            </a:r>
            <a:r>
              <a:rPr lang="en-US" dirty="0" smtClean="0">
                <a:solidFill>
                  <a:srgbClr val="000000"/>
                </a:solidFill>
              </a:rPr>
              <a:t>types.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With formal bindings of the models to standard coded </a:t>
            </a:r>
            <a:r>
              <a:rPr lang="en-US" dirty="0" smtClean="0">
                <a:solidFill>
                  <a:srgbClr val="000000"/>
                </a:solidFill>
              </a:rPr>
              <a:t>terminologies.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Repository is open and models are free for use at no </a:t>
            </a:r>
            <a:r>
              <a:rPr lang="en-US" dirty="0" smtClean="0">
                <a:solidFill>
                  <a:srgbClr val="000000"/>
                </a:solidFill>
              </a:rPr>
              <a:t>cost.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Models that support multiple contexts.</a:t>
            </a:r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5817741"/>
            <a:ext cx="22772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7173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Target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EHR data </a:t>
            </a:r>
            <a:r>
              <a:rPr lang="en-US" dirty="0" smtClean="0">
                <a:solidFill>
                  <a:srgbClr val="000000"/>
                </a:solidFill>
              </a:rPr>
              <a:t>storage.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Message </a:t>
            </a: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 smtClean="0">
                <a:solidFill>
                  <a:srgbClr val="000000"/>
                </a:solidFill>
              </a:rPr>
              <a:t>payload.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Decision logic (queries of EHR data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Clinical trials data (clinical research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Quality </a:t>
            </a:r>
            <a:r>
              <a:rPr lang="en-US" dirty="0" smtClean="0">
                <a:solidFill>
                  <a:srgbClr val="000000"/>
                </a:solidFill>
              </a:rPr>
              <a:t>measures.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Normalization of data for secondary </a:t>
            </a:r>
            <a:r>
              <a:rPr lang="en-US" dirty="0" smtClean="0">
                <a:solidFill>
                  <a:srgbClr val="000000"/>
                </a:solidFill>
              </a:rPr>
              <a:t>use.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Creation of </a:t>
            </a:r>
            <a:r>
              <a:rPr lang="en-US" dirty="0" smtClean="0">
                <a:solidFill>
                  <a:srgbClr val="000000"/>
                </a:solidFill>
              </a:rPr>
              <a:t>structured data </a:t>
            </a:r>
            <a:r>
              <a:rPr lang="en-US" dirty="0">
                <a:solidFill>
                  <a:srgbClr val="000000"/>
                </a:solidFill>
              </a:rPr>
              <a:t>entry </a:t>
            </a:r>
            <a:r>
              <a:rPr lang="en-US" dirty="0" smtClean="0">
                <a:solidFill>
                  <a:srgbClr val="000000"/>
                </a:solidFill>
              </a:rPr>
              <a:t>screens.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Capture of coding output from </a:t>
            </a:r>
            <a:r>
              <a:rPr lang="en-US" dirty="0" smtClean="0">
                <a:solidFill>
                  <a:srgbClr val="000000"/>
                </a:solidFill>
              </a:rPr>
              <a:t>NLP.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5817741"/>
            <a:ext cx="22772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748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Shared Repository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18621" y="6356350"/>
            <a:ext cx="2277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://www.opencimi.org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dirty="0" smtClean="0"/>
          </a:p>
        </p:txBody>
      </p:sp>
      <p:pic>
        <p:nvPicPr>
          <p:cNvPr id="11" name="Picture 10" descr="Screen Shot 2015-04-21 at 1.31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5" y="1242735"/>
            <a:ext cx="7620001" cy="51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5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Coded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Model Elements are bound to Standard Terminologies and Ontologies: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SNOMED CT</a:t>
            </a:r>
            <a:r>
              <a:rPr lang="en-US" dirty="0">
                <a:solidFill>
                  <a:srgbClr val="000000"/>
                </a:solidFill>
              </a:rPr>
              <a:t>  - primary and preferred.</a:t>
            </a:r>
          </a:p>
          <a:p>
            <a:pPr marL="914400" lvl="2" indent="0">
              <a:buNone/>
            </a:pPr>
            <a:r>
              <a:rPr lang="en-US" sz="1600" i="1" dirty="0">
                <a:solidFill>
                  <a:srgbClr val="000000"/>
                </a:solidFill>
              </a:rPr>
              <a:t>Systematized Nomenclature of Medicine – Clinical Terms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LOINC</a:t>
            </a:r>
            <a:r>
              <a:rPr lang="en-US" dirty="0">
                <a:solidFill>
                  <a:srgbClr val="000000"/>
                </a:solidFill>
              </a:rPr>
              <a:t>  - approved.</a:t>
            </a:r>
          </a:p>
          <a:p>
            <a:pPr marL="914400" lvl="2" indent="0">
              <a:buNone/>
            </a:pPr>
            <a:r>
              <a:rPr lang="en-US" sz="1600" i="1" dirty="0">
                <a:solidFill>
                  <a:srgbClr val="000000"/>
                </a:solidFill>
              </a:rPr>
              <a:t>Logical Observation Identifiers Names and </a:t>
            </a:r>
            <a:r>
              <a:rPr lang="en-US" sz="1600" i="1" dirty="0" smtClean="0">
                <a:solidFill>
                  <a:srgbClr val="000000"/>
                </a:solidFill>
              </a:rPr>
              <a:t>Codes</a:t>
            </a:r>
          </a:p>
          <a:p>
            <a:pPr marL="914400" lvl="2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CIMI SNOMED CT Identifier for extension.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Value-sets only by reference.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7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CIMI – Model Browser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28139" y="5811560"/>
            <a:ext cx="309004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 smtClean="0"/>
          </a:p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</a:t>
            </a:r>
            <a:r>
              <a:rPr lang="en-US" sz="1100" dirty="0" smtClean="0">
                <a:hlinkClick r:id="rId3"/>
              </a:rPr>
              <a:t>www.clinicalelement.com/cimi-browser</a:t>
            </a:r>
            <a:endParaRPr lang="en-US" sz="1100" dirty="0" smtClean="0"/>
          </a:p>
          <a:p>
            <a:endParaRPr lang="en-US" sz="1100" dirty="0" smtClean="0"/>
          </a:p>
          <a:p>
            <a:endParaRPr lang="en-US" dirty="0" smtClean="0"/>
          </a:p>
        </p:txBody>
      </p:sp>
      <p:pic>
        <p:nvPicPr>
          <p:cNvPr id="3" name="Picture 2" descr="Screen Shot 2015-04-21 at 2.01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074"/>
            <a:ext cx="9144000" cy="47163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439103" y="1900621"/>
            <a:ext cx="648138" cy="6393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566744" y="1825298"/>
            <a:ext cx="1520497" cy="714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087241" y="1825299"/>
            <a:ext cx="152400" cy="714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087241" y="1900621"/>
            <a:ext cx="1016000" cy="6393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87241" y="1900621"/>
            <a:ext cx="1778000" cy="6393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80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Frameworks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Similar Solutions 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Existing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HL7: Templates. 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OpenEHR</a:t>
            </a:r>
            <a:r>
              <a:rPr lang="en-US" dirty="0" smtClean="0">
                <a:solidFill>
                  <a:srgbClr val="000000"/>
                </a:solidFill>
              </a:rPr>
              <a:t>: Archetype Definition Language (ADL).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GE-Intermountain Healthcare : Clinical Element Modeling Language (CEML).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New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CIMI: Archetype Modeling Language (AML).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87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HL7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Templates are similar to Archetypes.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Detailed Clinical Model with HL7 templates.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Bridge the gaps between technical representational formats - HL7 v3 templates and </a:t>
            </a:r>
            <a:r>
              <a:rPr lang="en-US" dirty="0" err="1" smtClean="0">
                <a:solidFill>
                  <a:srgbClr val="000000"/>
                </a:solidFill>
              </a:rPr>
              <a:t>OpenEHR</a:t>
            </a:r>
            <a:r>
              <a:rPr lang="en-US" dirty="0" smtClean="0">
                <a:solidFill>
                  <a:srgbClr val="000000"/>
                </a:solidFill>
              </a:rPr>
              <a:t> archetypes.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DCM’s in UML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HL7 “Flavored” non-normative UML.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Not sure if is successful?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6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HL7 DCMs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creen Shot 2015-04-21 at 3.2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9144000" cy="384646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829034" y="3503448"/>
            <a:ext cx="5857766" cy="17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76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interoperability problem.</a:t>
            </a:r>
          </a:p>
          <a:p>
            <a:r>
              <a:rPr lang="en-US" dirty="0" smtClean="0"/>
              <a:t>Archetypes - Constraint Modeling.</a:t>
            </a:r>
          </a:p>
          <a:p>
            <a:r>
              <a:rPr lang="en-US" dirty="0" smtClean="0"/>
              <a:t>CIMI - Clinical </a:t>
            </a:r>
            <a:r>
              <a:rPr lang="en-US" dirty="0"/>
              <a:t>Information Modeling </a:t>
            </a:r>
            <a:r>
              <a:rPr lang="en-US" dirty="0" smtClean="0"/>
              <a:t>Initiative.</a:t>
            </a:r>
            <a:endParaRPr lang="en-US" dirty="0"/>
          </a:p>
          <a:p>
            <a:r>
              <a:rPr lang="en-US" dirty="0" smtClean="0"/>
              <a:t>Existing Frameworks &amp; Tools.</a:t>
            </a:r>
          </a:p>
          <a:p>
            <a:r>
              <a:rPr lang="en-US" dirty="0" smtClean="0"/>
              <a:t>AML - Archetype Modeling Language.</a:t>
            </a:r>
          </a:p>
          <a:p>
            <a:r>
              <a:rPr lang="en-US" dirty="0" smtClean="0"/>
              <a:t>AML Tooling.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7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Archetype Definition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</a:rPr>
              <a:t>OpenEHR</a:t>
            </a:r>
            <a:r>
              <a:rPr lang="en-US" dirty="0">
                <a:solidFill>
                  <a:srgbClr val="000000"/>
                </a:solidFill>
              </a:rPr>
              <a:t>  - 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www.openehr.org</a:t>
            </a:r>
            <a:endParaRPr lang="en-US" dirty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Open source tools by Ocean Informatics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ADL 2.0  (AOM -  ADL object model).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Format: ODIN – Object Data Instance Notation.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Proprietary tools to absorb archetypes in ODIN.  Open now??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Multiple tools – Editor, ADL Workbench – written in Eiffel language. 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 Workbench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creen Shot 2015-04-21 at 2.28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19" y="1372475"/>
            <a:ext cx="5975308" cy="50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 Workbench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136"/>
            <a:ext cx="9144000" cy="56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5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err="1" smtClean="0"/>
              <a:t>OpenEHR</a:t>
            </a:r>
            <a:r>
              <a:rPr lang="en-US" dirty="0" smtClean="0"/>
              <a:t> - CKM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creen Shot 2015-04-21 at 2.3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2" y="1250770"/>
            <a:ext cx="7190828" cy="5607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59448" y="2881586"/>
            <a:ext cx="125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ADL1.5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3710" y="1250770"/>
            <a:ext cx="2542628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openehr.org</a:t>
            </a:r>
            <a:r>
              <a:rPr lang="en-US" dirty="0"/>
              <a:t>/</a:t>
            </a:r>
            <a:r>
              <a:rPr lang="en-US" dirty="0" err="1"/>
              <a:t>ckm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325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err="1" smtClean="0"/>
              <a:t>OpenEHR</a:t>
            </a:r>
            <a:r>
              <a:rPr lang="en-US" dirty="0" smtClean="0"/>
              <a:t> ADL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Most traction.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Get started with rich set of tools.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Leverage with existing archetypes.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Issues</a:t>
            </a:r>
            <a:endParaRPr lang="en-US" dirty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Proprietary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No easy gateway 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Translation needed: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your Reference model to ADL compatible format.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Convert models back.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Challenging setup ?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5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GE-Intermountain Healthcare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482"/>
            <a:ext cx="8229600" cy="45259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Clinical Element Modeling Language – CEML.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Modeling at IHC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1994 – ASN.1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2000 – XML Schema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2004 – CEML  (5000+ Models)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2009 – CDL (Constraint Definition Language)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2013 – Back to CEML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2014 – Converted models to ADL, FHIR profiles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2939" y="6430142"/>
            <a:ext cx="1726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Stan Huff at IHC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25100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GE-Intermountain Healthcare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IHC Models at 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www.clinicalelement.com</a:t>
            </a:r>
            <a:endParaRPr lang="en-US" dirty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Contributions to: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CEML models to ADL 1.5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CEML models to CIMI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Issues: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CEML (or CDL) compilers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000000"/>
                </a:solidFill>
              </a:rPr>
              <a:t> proprietary.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Process to get resources from IHC –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Data normalization working with CEMs (</a:t>
            </a:r>
            <a:r>
              <a:rPr lang="en-US" dirty="0" err="1" smtClean="0">
                <a:solidFill>
                  <a:srgbClr val="000000"/>
                </a:solidFill>
              </a:rPr>
              <a:t>sharpn.org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Frameworks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Similar solutions?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Existing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HL7: Templates.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8000"/>
              </a:solidFill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OpenEHR</a:t>
            </a:r>
            <a:r>
              <a:rPr lang="en-US" dirty="0" smtClean="0">
                <a:solidFill>
                  <a:srgbClr val="000000"/>
                </a:solidFill>
              </a:rPr>
              <a:t>: Archetype Definition Language.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</a:t>
            </a:r>
            <a:r>
              <a:rPr lang="en-US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GE-Intermountain Healthcare : Clinical Element Modeling Language (CEML).</a:t>
            </a:r>
            <a:r>
              <a:rPr lang="en-US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✔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New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CIMI: Archetype Modeling Language (</a:t>
            </a:r>
            <a:r>
              <a:rPr lang="en-US" u="sng" dirty="0" smtClean="0">
                <a:solidFill>
                  <a:srgbClr val="FF0000"/>
                </a:solidFill>
              </a:rPr>
              <a:t>AML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2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: An OMG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Object Management Group (OMG</a:t>
            </a:r>
            <a:r>
              <a:rPr lang="en-US" dirty="0" smtClean="0">
                <a:solidFill>
                  <a:srgbClr val="000000"/>
                </a:solidFill>
              </a:rPr>
              <a:t>) is a standards consortium.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Preliminary submission in November 2014.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Currently being revised…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AML specification is collection of UML artifacts: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Profiles, stereotypes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Data types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Classes, Packages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hlinkClick r:id="rId3"/>
              </a:rPr>
              <a:t>https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://github.com/opencimi/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AML</a:t>
            </a: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1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Unified Modeling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UML is an OMG standard.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Creating and exchanging Models. 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Create: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Classes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Properties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Associations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Generalization / Specialization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Enumerations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Stereotypes, tags, constraints.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Profiles (domain specific extension).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Interoperability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Exchange or share information:</a:t>
            </a:r>
          </a:p>
          <a:p>
            <a:r>
              <a:rPr lang="en-US" dirty="0" smtClean="0"/>
              <a:t>How to be “On The Same Page”?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Semantics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Shot 2015-04-20 at 2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54" y="3211732"/>
            <a:ext cx="3817194" cy="29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Example</a:t>
            </a:r>
            <a:endParaRPr lang="en-US" dirty="0"/>
          </a:p>
        </p:txBody>
      </p:sp>
      <p:pic>
        <p:nvPicPr>
          <p:cNvPr id="8" name="Content Placeholder 7" descr="Screen Shot 2015-04-21 at 4.28.0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336" r="-118336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32085" y="1758348"/>
            <a:ext cx="7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017710" y="1943014"/>
            <a:ext cx="1314375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934" y="2248603"/>
            <a:ext cx="107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4520380" y="2433269"/>
            <a:ext cx="24525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2567" y="2062112"/>
            <a:ext cx="128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Stereotype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40298" y="1943014"/>
            <a:ext cx="1953798" cy="305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1449" y="3066650"/>
            <a:ext cx="127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53799" y="3438991"/>
            <a:ext cx="1793942" cy="197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95842" y="4279634"/>
            <a:ext cx="159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Specialization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>
            <a:off x="5139196" y="4464300"/>
            <a:ext cx="1956646" cy="721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6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Instance Example</a:t>
            </a:r>
            <a:endParaRPr lang="en-US" dirty="0"/>
          </a:p>
        </p:txBody>
      </p:sp>
      <p:pic>
        <p:nvPicPr>
          <p:cNvPr id="8" name="Content Placeholder 7" descr="Screen Shot 2015-04-21 at 4.28.0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336" r="-118336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32085" y="1758348"/>
            <a:ext cx="7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017710" y="1943014"/>
            <a:ext cx="1314375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934" y="2248603"/>
            <a:ext cx="107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4520380" y="2433269"/>
            <a:ext cx="24525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2567" y="2062112"/>
            <a:ext cx="128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Stereotype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40298" y="1943014"/>
            <a:ext cx="1953798" cy="305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1449" y="3066650"/>
            <a:ext cx="127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53799" y="3438991"/>
            <a:ext cx="1793942" cy="197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95842" y="4279634"/>
            <a:ext cx="159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Specialization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>
            <a:off x="5139196" y="4464300"/>
            <a:ext cx="1956646" cy="721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Screen Shot 2015-04-21 at 4.37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4700"/>
            <a:ext cx="2146300" cy="147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5380" y="3807386"/>
            <a:ext cx="249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Instance</a:t>
            </a:r>
          </a:p>
          <a:p>
            <a:pPr algn="ctr"/>
            <a:r>
              <a:rPr lang="en-US" dirty="0" smtClean="0"/>
              <a:t> </a:t>
            </a:r>
            <a:r>
              <a:rPr lang="en-US" sz="1100" dirty="0" smtClean="0"/>
              <a:t>(of Class “A1C Test”)</a:t>
            </a:r>
            <a:endParaRPr lang="en-US" sz="11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>
            <a:off x="1443147" y="4453717"/>
            <a:ext cx="155416" cy="520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4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XMI – XML </a:t>
            </a:r>
            <a:r>
              <a:rPr lang="en-US" dirty="0"/>
              <a:t>M</a:t>
            </a:r>
            <a:r>
              <a:rPr lang="en-US" dirty="0" smtClean="0"/>
              <a:t>etadata Interchange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Screen Shot 2015-04-21 at 4.4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8575"/>
            <a:ext cx="7018893" cy="5047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90708" y="2042525"/>
            <a:ext cx="341914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Format for exchange UML models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0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Extension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1536333"/>
            <a:ext cx="2309035" cy="6038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UML </a:t>
            </a:r>
            <a:r>
              <a:rPr lang="en-US" dirty="0" smtClean="0"/>
              <a:t>Meta-model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33081" y="2772159"/>
            <a:ext cx="2309035" cy="6038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UML Model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17749" y="4077600"/>
            <a:ext cx="1668185" cy="4514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Stereotypes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438334" y="4077600"/>
            <a:ext cx="1668185" cy="4514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Tags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1463" y="4079030"/>
            <a:ext cx="1668185" cy="4514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Constraints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3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Extension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48" y="1357449"/>
            <a:ext cx="6830882" cy="49340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421144" y="5273630"/>
            <a:ext cx="710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Tag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131595" y="5649201"/>
            <a:ext cx="643070" cy="16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318" y="4188741"/>
            <a:ext cx="1797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Restriction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62460" y="4668999"/>
            <a:ext cx="812205" cy="394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04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Profile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28234" y="1651781"/>
            <a:ext cx="728234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Profile is a Collection of Stereotypes and Classes.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r>
              <a:rPr lang="en-US" sz="3200" dirty="0" smtClean="0"/>
              <a:t>The </a:t>
            </a:r>
            <a:r>
              <a:rPr lang="en-US" sz="3200" dirty="0"/>
              <a:t>(or “A”) GOAL is to have UML model vendors incorporate profiles as first class items into their tools…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21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UML Constraints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28234" y="1651781"/>
            <a:ext cx="7282341" cy="473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UML is good at general, “extensible” models.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NOT so good at “constraint” models.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Constraints are in “Object Constraint Language” – OCL: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OMG Standard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Constraint Language of UML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Textual Language to describe constraints, e.g.</a:t>
            </a:r>
          </a:p>
          <a:p>
            <a:pPr marL="1257300" lvl="2" indent="-342900">
              <a:buFont typeface="Arial"/>
              <a:buChar char="•"/>
            </a:pPr>
            <a:r>
              <a:rPr lang="en-US" sz="1400" dirty="0" smtClean="0">
                <a:cs typeface="Courier New"/>
              </a:rPr>
              <a:t>Context=Patient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 err="1" smtClean="0">
                <a:latin typeface="Courier New"/>
                <a:cs typeface="Courier New"/>
              </a:rPr>
              <a:t>self.age</a:t>
            </a:r>
            <a:r>
              <a:rPr lang="en-US" sz="1400" dirty="0" smtClean="0">
                <a:latin typeface="Courier New"/>
                <a:cs typeface="Courier New"/>
              </a:rPr>
              <a:t> &gt;= “18”}</a:t>
            </a:r>
          </a:p>
          <a:p>
            <a:pPr marL="1257300" lvl="2" indent="-342900">
              <a:buFont typeface="Arial"/>
              <a:buChar char="•"/>
            </a:pPr>
            <a:endParaRPr lang="en-US" sz="1400" dirty="0" smtClean="0">
              <a:latin typeface="Courier New"/>
              <a:cs typeface="Courier New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400" dirty="0">
                <a:cs typeface="Courier New"/>
              </a:rPr>
              <a:t>Context</a:t>
            </a:r>
            <a:r>
              <a:rPr lang="en-US" sz="1400" dirty="0" smtClean="0">
                <a:cs typeface="Courier New"/>
              </a:rPr>
              <a:t>=</a:t>
            </a:r>
            <a:r>
              <a:rPr lang="en-US" sz="1400" dirty="0" err="1" smtClean="0">
                <a:cs typeface="Courier New"/>
              </a:rPr>
              <a:t>SingularAttributeConstraint</a:t>
            </a:r>
            <a:endParaRPr lang="en-US" sz="1400" dirty="0" smtClean="0">
              <a:cs typeface="Courier New"/>
            </a:endParaRPr>
          </a:p>
          <a:p>
            <a:pPr lvl="2"/>
            <a:r>
              <a:rPr lang="en-US" sz="1400" dirty="0" smtClean="0">
                <a:latin typeface="Courier New"/>
                <a:cs typeface="Courier New"/>
              </a:rPr>
              <a:t>{(</a:t>
            </a:r>
            <a:r>
              <a:rPr lang="en-US" sz="1400" dirty="0" err="1">
                <a:latin typeface="Courier New"/>
                <a:cs typeface="Courier New"/>
              </a:rPr>
              <a:t>self.base_Property.redefinedProperty</a:t>
            </a:r>
            <a:r>
              <a:rPr lang="en-US" sz="1400" dirty="0">
                <a:latin typeface="Courier New"/>
                <a:cs typeface="Courier New"/>
              </a:rPr>
              <a:t>-&gt;size()=1</a:t>
            </a:r>
            <a:r>
              <a:rPr lang="en-US" sz="1400" dirty="0" smtClean="0">
                <a:latin typeface="Courier New"/>
                <a:cs typeface="Courier New"/>
              </a:rPr>
              <a:t>)and</a:t>
            </a:r>
            <a:endParaRPr lang="en-US" sz="1400" dirty="0">
              <a:latin typeface="Courier New"/>
              <a:cs typeface="Courier New"/>
            </a:endParaRPr>
          </a:p>
          <a:p>
            <a:pPr lvl="1"/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self.base_Property.upper</a:t>
            </a:r>
            <a:r>
              <a:rPr lang="en-US" sz="1400" dirty="0">
                <a:latin typeface="Courier New"/>
                <a:cs typeface="Courier New"/>
              </a:rPr>
              <a:t>=1</a:t>
            </a:r>
            <a:r>
              <a:rPr lang="en-US" sz="1400" dirty="0" smtClean="0">
                <a:latin typeface="Courier New"/>
                <a:cs typeface="Courier New"/>
              </a:rPr>
              <a:t>)}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954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Archetypes in UML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Advantages: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UML is OMG standard, non-proprietary.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UML is familiar to most modelers.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Model-Driven Architecture/UML tools.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Future CIMI support.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AML allows directly work with UML </a:t>
            </a:r>
            <a:r>
              <a:rPr lang="en-US" dirty="0" err="1" smtClean="0">
                <a:solidFill>
                  <a:srgbClr val="000000"/>
                </a:solidFill>
              </a:rPr>
              <a:t>RMs.</a:t>
            </a:r>
            <a:endParaRPr lang="en-US" dirty="0" smtClean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Data Query and Validation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Existing and future UML tools can be used.</a:t>
            </a:r>
          </a:p>
          <a:p>
            <a:pPr lvl="1"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Clinical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3902" y="1491931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 Meta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902" y="2408058"/>
            <a:ext cx="1731776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" y="3321139"/>
            <a:ext cx="1820501" cy="2458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3686" y="5780080"/>
            <a:ext cx="12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89036" y="4363208"/>
            <a:ext cx="1731776" cy="577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7031" y="4447574"/>
            <a:ext cx="1731776" cy="577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0245" y="4515608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033" y="4651826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Sun 15"/>
          <p:cNvSpPr/>
          <p:nvPr/>
        </p:nvSpPr>
        <p:spPr>
          <a:xfrm>
            <a:off x="4221417" y="2640383"/>
            <a:ext cx="1927156" cy="1722825"/>
          </a:xfrm>
          <a:prstGeom prst="su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MDA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678" y="2595979"/>
            <a:ext cx="1203620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553200" y="2884597"/>
            <a:ext cx="1046670" cy="93324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Application Template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Bevel 19"/>
          <p:cNvSpPr/>
          <p:nvPr/>
        </p:nvSpPr>
        <p:spPr>
          <a:xfrm>
            <a:off x="6485955" y="4605386"/>
            <a:ext cx="1181160" cy="670116"/>
          </a:xfrm>
          <a:prstGeom prst="bevel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Application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stCxn id="20" idx="6"/>
            <a:endCxn id="18" idx="2"/>
          </p:cNvCxnSpPr>
          <p:nvPr/>
        </p:nvCxnSpPr>
        <p:spPr>
          <a:xfrm flipV="1">
            <a:off x="7076535" y="3817844"/>
            <a:ext cx="0" cy="78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26099" y="5780080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Instance 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>
            <a:stCxn id="10" idx="0"/>
            <a:endCxn id="9" idx="2"/>
          </p:cNvCxnSpPr>
          <p:nvPr/>
        </p:nvCxnSpPr>
        <p:spPr>
          <a:xfrm flipV="1">
            <a:off x="1469790" y="2985294"/>
            <a:ext cx="0" cy="335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2078131" y="2884597"/>
            <a:ext cx="644547" cy="76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793942" y="4786614"/>
            <a:ext cx="1563526" cy="30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047947" y="5092844"/>
            <a:ext cx="2309521" cy="3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900513" y="4218258"/>
            <a:ext cx="1456955" cy="874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1"/>
          </p:cNvCxnSpPr>
          <p:nvPr/>
        </p:nvCxnSpPr>
        <p:spPr>
          <a:xfrm flipH="1" flipV="1">
            <a:off x="4793809" y="5229062"/>
            <a:ext cx="1532290" cy="8396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16200000" flipH="1" flipV="1">
            <a:off x="6638699" y="5270850"/>
            <a:ext cx="875671" cy="519660"/>
          </a:xfrm>
          <a:prstGeom prst="stripedRightArrow">
            <a:avLst>
              <a:gd name="adj1" fmla="val 50000"/>
              <a:gd name="adj2" fmla="val 539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76535" y="5321849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Validates</a:t>
            </a:r>
            <a:endParaRPr lang="en-US" sz="1100" dirty="0"/>
          </a:p>
        </p:txBody>
      </p:sp>
      <p:sp>
        <p:nvSpPr>
          <p:cNvPr id="53" name="Bent Arrow 52"/>
          <p:cNvSpPr/>
          <p:nvPr/>
        </p:nvSpPr>
        <p:spPr>
          <a:xfrm>
            <a:off x="3685576" y="3571374"/>
            <a:ext cx="535842" cy="64688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6019800" y="3214757"/>
            <a:ext cx="466155" cy="2129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71681" y="2953147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Generate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880502" y="3907073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Transform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118053" y="3522352"/>
            <a:ext cx="52397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about</a:t>
            </a:r>
            <a:endParaRPr 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509753" y="3007953"/>
            <a:ext cx="101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Meta-model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559539" y="2769181"/>
            <a:ext cx="905852" cy="2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 Profiles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1323254" y="5518470"/>
            <a:ext cx="541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UML</a:t>
            </a:r>
            <a:endParaRPr lang="en-US" sz="1100" dirty="0"/>
          </a:p>
        </p:txBody>
      </p:sp>
      <p:cxnSp>
        <p:nvCxnSpPr>
          <p:cNvPr id="62" name="Straight Arrow Connector 61"/>
          <p:cNvCxnSpPr>
            <a:stCxn id="9" idx="0"/>
            <a:endCxn id="8" idx="2"/>
          </p:cNvCxnSpPr>
          <p:nvPr/>
        </p:nvCxnSpPr>
        <p:spPr>
          <a:xfrm flipV="1">
            <a:off x="1469790" y="2069167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609634" y="2953147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4420812" y="4977428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4826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Clinical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3902" y="1491931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 Meta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902" y="2408058"/>
            <a:ext cx="1731776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" y="3321139"/>
            <a:ext cx="1820501" cy="2458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3686" y="5780080"/>
            <a:ext cx="12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89036" y="4363208"/>
            <a:ext cx="1731776" cy="577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7031" y="4447574"/>
            <a:ext cx="1731776" cy="577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0245" y="4515608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033" y="4651826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Sun 15"/>
          <p:cNvSpPr/>
          <p:nvPr/>
        </p:nvSpPr>
        <p:spPr>
          <a:xfrm>
            <a:off x="4221417" y="2640383"/>
            <a:ext cx="1927156" cy="1722825"/>
          </a:xfrm>
          <a:prstGeom prst="su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MDA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678" y="2595979"/>
            <a:ext cx="1203620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553200" y="2884597"/>
            <a:ext cx="1046670" cy="93324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Application Template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Bevel 19"/>
          <p:cNvSpPr/>
          <p:nvPr/>
        </p:nvSpPr>
        <p:spPr>
          <a:xfrm>
            <a:off x="6485955" y="4605386"/>
            <a:ext cx="1181160" cy="670116"/>
          </a:xfrm>
          <a:prstGeom prst="bevel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Application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stCxn id="20" idx="6"/>
            <a:endCxn id="18" idx="2"/>
          </p:cNvCxnSpPr>
          <p:nvPr/>
        </p:nvCxnSpPr>
        <p:spPr>
          <a:xfrm flipV="1">
            <a:off x="7076535" y="3817844"/>
            <a:ext cx="0" cy="78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26099" y="5780080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Instance 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>
            <a:stCxn id="10" idx="0"/>
            <a:endCxn id="9" idx="2"/>
          </p:cNvCxnSpPr>
          <p:nvPr/>
        </p:nvCxnSpPr>
        <p:spPr>
          <a:xfrm flipV="1">
            <a:off x="1469790" y="2985294"/>
            <a:ext cx="0" cy="335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2078131" y="2884597"/>
            <a:ext cx="644547" cy="76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793942" y="4786614"/>
            <a:ext cx="1563526" cy="30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047947" y="5092844"/>
            <a:ext cx="2309521" cy="3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900513" y="4218258"/>
            <a:ext cx="1456955" cy="874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1"/>
          </p:cNvCxnSpPr>
          <p:nvPr/>
        </p:nvCxnSpPr>
        <p:spPr>
          <a:xfrm flipH="1" flipV="1">
            <a:off x="4793809" y="5229062"/>
            <a:ext cx="1532290" cy="8396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16200000" flipH="1" flipV="1">
            <a:off x="6638699" y="5270850"/>
            <a:ext cx="875671" cy="519660"/>
          </a:xfrm>
          <a:prstGeom prst="stripedRightArrow">
            <a:avLst>
              <a:gd name="adj1" fmla="val 50000"/>
              <a:gd name="adj2" fmla="val 539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76535" y="5321849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Validates</a:t>
            </a:r>
            <a:endParaRPr lang="en-US" sz="1100" dirty="0"/>
          </a:p>
        </p:txBody>
      </p:sp>
      <p:sp>
        <p:nvSpPr>
          <p:cNvPr id="53" name="Bent Arrow 52"/>
          <p:cNvSpPr/>
          <p:nvPr/>
        </p:nvSpPr>
        <p:spPr>
          <a:xfrm>
            <a:off x="3685576" y="3571374"/>
            <a:ext cx="535842" cy="64688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6019800" y="3214757"/>
            <a:ext cx="466155" cy="2129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71681" y="2953147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Generate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880502" y="3907073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Transform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118053" y="3522352"/>
            <a:ext cx="52397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about</a:t>
            </a:r>
            <a:endParaRPr 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509753" y="3007953"/>
            <a:ext cx="101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Meta-model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559539" y="2769181"/>
            <a:ext cx="905852" cy="2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 Profiles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1323254" y="5518470"/>
            <a:ext cx="541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UML</a:t>
            </a:r>
            <a:endParaRPr lang="en-US" sz="1100" dirty="0"/>
          </a:p>
        </p:txBody>
      </p:sp>
      <p:cxnSp>
        <p:nvCxnSpPr>
          <p:cNvPr id="62" name="Straight Arrow Connector 61"/>
          <p:cNvCxnSpPr>
            <a:stCxn id="9" idx="0"/>
            <a:endCxn id="8" idx="2"/>
          </p:cNvCxnSpPr>
          <p:nvPr/>
        </p:nvCxnSpPr>
        <p:spPr>
          <a:xfrm flipV="1">
            <a:off x="1469790" y="2069167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609634" y="2953147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4420812" y="4977428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3" name="Magnetic Disk 2"/>
          <p:cNvSpPr/>
          <p:nvPr/>
        </p:nvSpPr>
        <p:spPr>
          <a:xfrm>
            <a:off x="2797032" y="5607765"/>
            <a:ext cx="1864990" cy="773857"/>
          </a:xfrm>
          <a:prstGeom prst="flowChartMagneticDisk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CIMI Model Repository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727477" y="5246122"/>
            <a:ext cx="0" cy="41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Interoperability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Standards - Model/Schema/Metadata</a:t>
            </a:r>
          </a:p>
          <a:p>
            <a:pPr lvl="1"/>
            <a:r>
              <a:rPr lang="en-US" dirty="0" smtClean="0"/>
              <a:t>Proprietary (not shared freely)</a:t>
            </a:r>
          </a:p>
          <a:p>
            <a:pPr lvl="1"/>
            <a:r>
              <a:rPr lang="en-US" dirty="0" smtClean="0"/>
              <a:t>Finding semantics – mapping, transforms</a:t>
            </a:r>
          </a:p>
          <a:p>
            <a:r>
              <a:rPr lang="en-US" dirty="0" smtClean="0"/>
              <a:t>Multiple </a:t>
            </a:r>
          </a:p>
          <a:p>
            <a:pPr lvl="1"/>
            <a:r>
              <a:rPr lang="en-US" dirty="0" smtClean="0"/>
              <a:t>organizations</a:t>
            </a:r>
          </a:p>
          <a:p>
            <a:pPr lvl="1"/>
            <a:r>
              <a:rPr lang="en-US" dirty="0" smtClean="0"/>
              <a:t>systems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Shot 2015-04-20 at 2.50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73" y="3582276"/>
            <a:ext cx="4219606" cy="30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8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n 15"/>
          <p:cNvSpPr/>
          <p:nvPr/>
        </p:nvSpPr>
        <p:spPr>
          <a:xfrm>
            <a:off x="4221417" y="2640383"/>
            <a:ext cx="1927156" cy="1722825"/>
          </a:xfrm>
          <a:prstGeom prst="su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MDA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4420812" y="1153040"/>
            <a:ext cx="2915553" cy="1255018"/>
          </a:xfrm>
          <a:prstGeom prst="wedgeEllipseCallout">
            <a:avLst>
              <a:gd name="adj1" fmla="val -18588"/>
              <a:gd name="adj2" fmla="val 12197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Code Generation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3902" y="1491931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 Meta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902" y="2408058"/>
            <a:ext cx="1731776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" y="3321139"/>
            <a:ext cx="1820501" cy="2458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3686" y="5780080"/>
            <a:ext cx="12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89036" y="4363208"/>
            <a:ext cx="1731776" cy="577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7031" y="4447574"/>
            <a:ext cx="1731776" cy="577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0245" y="4515608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033" y="4651826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678" y="2595979"/>
            <a:ext cx="1203620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553200" y="2884597"/>
            <a:ext cx="1046670" cy="93324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Application Template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Bevel 19"/>
          <p:cNvSpPr/>
          <p:nvPr/>
        </p:nvSpPr>
        <p:spPr>
          <a:xfrm>
            <a:off x="6485955" y="4605386"/>
            <a:ext cx="1181160" cy="670116"/>
          </a:xfrm>
          <a:prstGeom prst="bevel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Application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stCxn id="20" idx="6"/>
            <a:endCxn id="18" idx="2"/>
          </p:cNvCxnSpPr>
          <p:nvPr/>
        </p:nvCxnSpPr>
        <p:spPr>
          <a:xfrm flipV="1">
            <a:off x="7076535" y="3817844"/>
            <a:ext cx="0" cy="78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26099" y="5780080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Instance 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>
            <a:stCxn id="10" idx="0"/>
            <a:endCxn id="9" idx="2"/>
          </p:cNvCxnSpPr>
          <p:nvPr/>
        </p:nvCxnSpPr>
        <p:spPr>
          <a:xfrm flipV="1">
            <a:off x="1469790" y="2985294"/>
            <a:ext cx="0" cy="335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2078131" y="2884597"/>
            <a:ext cx="644547" cy="76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793942" y="4786614"/>
            <a:ext cx="1563526" cy="30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047947" y="5092844"/>
            <a:ext cx="2309521" cy="3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900513" y="4218258"/>
            <a:ext cx="1456955" cy="874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1"/>
          </p:cNvCxnSpPr>
          <p:nvPr/>
        </p:nvCxnSpPr>
        <p:spPr>
          <a:xfrm flipH="1" flipV="1">
            <a:off x="4793809" y="5229062"/>
            <a:ext cx="1532290" cy="8396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16200000" flipH="1" flipV="1">
            <a:off x="6638699" y="5270850"/>
            <a:ext cx="875671" cy="519660"/>
          </a:xfrm>
          <a:prstGeom prst="stripedRightArrow">
            <a:avLst>
              <a:gd name="adj1" fmla="val 50000"/>
              <a:gd name="adj2" fmla="val 539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76535" y="5321849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Validates</a:t>
            </a:r>
            <a:endParaRPr lang="en-US" sz="1100" dirty="0"/>
          </a:p>
        </p:txBody>
      </p:sp>
      <p:sp>
        <p:nvSpPr>
          <p:cNvPr id="53" name="Bent Arrow 52"/>
          <p:cNvSpPr/>
          <p:nvPr/>
        </p:nvSpPr>
        <p:spPr>
          <a:xfrm>
            <a:off x="3685576" y="3571374"/>
            <a:ext cx="535842" cy="64688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6019800" y="3214757"/>
            <a:ext cx="466155" cy="2129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71681" y="2953147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Generate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880502" y="3907073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Transform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118053" y="3522352"/>
            <a:ext cx="52397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about</a:t>
            </a:r>
            <a:endParaRPr 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509753" y="3007953"/>
            <a:ext cx="101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Meta-model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559539" y="2769181"/>
            <a:ext cx="905852" cy="2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 Profiles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1323254" y="5518470"/>
            <a:ext cx="541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UML</a:t>
            </a:r>
            <a:endParaRPr lang="en-US" sz="1100" dirty="0"/>
          </a:p>
        </p:txBody>
      </p:sp>
      <p:cxnSp>
        <p:nvCxnSpPr>
          <p:cNvPr id="62" name="Straight Arrow Connector 61"/>
          <p:cNvCxnSpPr>
            <a:stCxn id="9" idx="0"/>
            <a:endCxn id="8" idx="2"/>
          </p:cNvCxnSpPr>
          <p:nvPr/>
        </p:nvCxnSpPr>
        <p:spPr>
          <a:xfrm flipV="1">
            <a:off x="1469790" y="2069167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609634" y="2953147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4420812" y="4977428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40" name="Rectangle 39"/>
          <p:cNvSpPr/>
          <p:nvPr/>
        </p:nvSpPr>
        <p:spPr>
          <a:xfrm>
            <a:off x="4962548" y="1491931"/>
            <a:ext cx="1728104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EMF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62548" y="1491931"/>
            <a:ext cx="1057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EMOF (</a:t>
            </a:r>
            <a:r>
              <a:rPr lang="en-US" sz="900" dirty="0" err="1" smtClean="0"/>
              <a:t>Ecore</a:t>
            </a:r>
            <a:r>
              <a:rPr lang="en-US" sz="900" dirty="0" smtClean="0"/>
              <a:t>)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599503" y="611739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MOF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65391" y="1153040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3" idx="3"/>
          </p:cNvCxnSpPr>
          <p:nvPr/>
        </p:nvCxnSpPr>
        <p:spPr>
          <a:xfrm flipH="1" flipV="1">
            <a:off x="2331279" y="900357"/>
            <a:ext cx="2748904" cy="67250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790791" y="1094200"/>
            <a:ext cx="214638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 Implementation</a:t>
            </a:r>
            <a:endParaRPr lang="en-US" sz="1100" dirty="0"/>
          </a:p>
        </p:txBody>
      </p:sp>
      <p:sp>
        <p:nvSpPr>
          <p:cNvPr id="50" name="Magnetic Disk 49"/>
          <p:cNvSpPr/>
          <p:nvPr/>
        </p:nvSpPr>
        <p:spPr>
          <a:xfrm>
            <a:off x="2797032" y="5607765"/>
            <a:ext cx="1864990" cy="773857"/>
          </a:xfrm>
          <a:prstGeom prst="flowChartMagneticDisk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CIMI Model Repository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727477" y="5246122"/>
            <a:ext cx="0" cy="41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962548" y="1838335"/>
            <a:ext cx="1728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Eclipse Modeling Framework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234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Inside AML Specifications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3902" y="1491931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 Meta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902" y="2408058"/>
            <a:ext cx="1731776" cy="577236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5-04-20 at 10.4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" y="3321139"/>
            <a:ext cx="1820501" cy="2458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3686" y="5780080"/>
            <a:ext cx="12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Archetypes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89036" y="4363208"/>
            <a:ext cx="1731776" cy="577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7031" y="4447574"/>
            <a:ext cx="1731776" cy="577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0245" y="4515608"/>
            <a:ext cx="1731776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033" y="4651826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Clinical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Sun 15"/>
          <p:cNvSpPr/>
          <p:nvPr/>
        </p:nvSpPr>
        <p:spPr>
          <a:xfrm>
            <a:off x="4221417" y="2640383"/>
            <a:ext cx="1927156" cy="1722825"/>
          </a:xfrm>
          <a:prstGeom prst="su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MDA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678" y="2595979"/>
            <a:ext cx="1203620" cy="577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553200" y="2884597"/>
            <a:ext cx="1046670" cy="93324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Application Template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Bevel 19"/>
          <p:cNvSpPr/>
          <p:nvPr/>
        </p:nvSpPr>
        <p:spPr>
          <a:xfrm>
            <a:off x="6485955" y="4605386"/>
            <a:ext cx="1181160" cy="670116"/>
          </a:xfrm>
          <a:prstGeom prst="bevel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Application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stCxn id="20" idx="6"/>
            <a:endCxn id="18" idx="2"/>
          </p:cNvCxnSpPr>
          <p:nvPr/>
        </p:nvCxnSpPr>
        <p:spPr>
          <a:xfrm flipV="1">
            <a:off x="7076535" y="3817844"/>
            <a:ext cx="0" cy="78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26099" y="5780080"/>
            <a:ext cx="1731776" cy="5772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Instance 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>
            <a:stCxn id="10" idx="0"/>
            <a:endCxn id="9" idx="2"/>
          </p:cNvCxnSpPr>
          <p:nvPr/>
        </p:nvCxnSpPr>
        <p:spPr>
          <a:xfrm flipV="1">
            <a:off x="1469790" y="2985294"/>
            <a:ext cx="0" cy="335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2078131" y="2884597"/>
            <a:ext cx="644547" cy="76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793942" y="4786614"/>
            <a:ext cx="1563526" cy="306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047947" y="5092844"/>
            <a:ext cx="2309521" cy="3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900513" y="4218258"/>
            <a:ext cx="1456955" cy="874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1"/>
          </p:cNvCxnSpPr>
          <p:nvPr/>
        </p:nvCxnSpPr>
        <p:spPr>
          <a:xfrm flipH="1" flipV="1">
            <a:off x="4793809" y="5229062"/>
            <a:ext cx="1532290" cy="8396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16200000" flipH="1" flipV="1">
            <a:off x="6638699" y="5270850"/>
            <a:ext cx="875671" cy="519660"/>
          </a:xfrm>
          <a:prstGeom prst="stripedRightArrow">
            <a:avLst>
              <a:gd name="adj1" fmla="val 50000"/>
              <a:gd name="adj2" fmla="val 539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76535" y="5321849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Validates</a:t>
            </a:r>
            <a:endParaRPr lang="en-US" sz="1100" dirty="0"/>
          </a:p>
        </p:txBody>
      </p:sp>
      <p:sp>
        <p:nvSpPr>
          <p:cNvPr id="53" name="Bent Arrow 52"/>
          <p:cNvSpPr/>
          <p:nvPr/>
        </p:nvSpPr>
        <p:spPr>
          <a:xfrm>
            <a:off x="3685576" y="3571374"/>
            <a:ext cx="535842" cy="64688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6019800" y="3214757"/>
            <a:ext cx="466155" cy="2129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71681" y="2953147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Generate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880502" y="3907073"/>
            <a:ext cx="78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Transform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118053" y="3522352"/>
            <a:ext cx="52397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about</a:t>
            </a:r>
            <a:endParaRPr 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509753" y="3007953"/>
            <a:ext cx="101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Meta-model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559539" y="2769181"/>
            <a:ext cx="905852" cy="2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 Profiles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1323254" y="5518470"/>
            <a:ext cx="541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UML</a:t>
            </a:r>
            <a:endParaRPr lang="en-US" sz="1100" dirty="0"/>
          </a:p>
        </p:txBody>
      </p:sp>
      <p:cxnSp>
        <p:nvCxnSpPr>
          <p:cNvPr id="62" name="Straight Arrow Connector 61"/>
          <p:cNvCxnSpPr>
            <a:stCxn id="9" idx="0"/>
            <a:endCxn id="8" idx="2"/>
          </p:cNvCxnSpPr>
          <p:nvPr/>
        </p:nvCxnSpPr>
        <p:spPr>
          <a:xfrm flipV="1">
            <a:off x="1469790" y="2069167"/>
            <a:ext cx="0" cy="338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609634" y="2953147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4420812" y="4977428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sp>
        <p:nvSpPr>
          <p:cNvPr id="3" name="Magnetic Disk 2"/>
          <p:cNvSpPr/>
          <p:nvPr/>
        </p:nvSpPr>
        <p:spPr>
          <a:xfrm>
            <a:off x="2797032" y="5607765"/>
            <a:ext cx="1864990" cy="773857"/>
          </a:xfrm>
          <a:prstGeom prst="flowChartMagneticDisk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CIMI Model Repository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727477" y="5246122"/>
            <a:ext cx="0" cy="41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35678" y="1491931"/>
            <a:ext cx="6502267" cy="916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03902" y="1491931"/>
            <a:ext cx="2458131" cy="916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335678" y="2985294"/>
            <a:ext cx="6502267" cy="3736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3902" y="3007954"/>
            <a:ext cx="2458131" cy="37135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62033" y="1491931"/>
            <a:ext cx="5775912" cy="5229544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517408"/>
              </p:ext>
            </p:extLst>
          </p:nvPr>
        </p:nvGraphicFramePr>
        <p:xfrm>
          <a:off x="3208353" y="1615382"/>
          <a:ext cx="5478446" cy="497091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25347"/>
                <a:gridCol w="3253099"/>
              </a:tblGrid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AML</a:t>
                      </a:r>
                      <a:r>
                        <a:rPr lang="en-US" b="1" baseline="0" dirty="0" smtClean="0"/>
                        <a:t> Object Model</a:t>
                      </a:r>
                      <a:endParaRPr lang="en-US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AML Profile</a:t>
                      </a:r>
                      <a:endParaRPr lang="en-US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Reference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Reference Model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Archetype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Archetype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Constraint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Constraint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Terminology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Terminology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Rules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Rules Profile</a:t>
                      </a:r>
                      <a:endParaRPr lang="en-US" dirty="0"/>
                    </a:p>
                  </a:txBody>
                  <a:tcPr anchor="ctr"/>
                </a:tc>
              </a:tr>
              <a:tr h="710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Metadata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Identification &amp; Designation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26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Reference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Describes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>characteristics </a:t>
            </a:r>
            <a:r>
              <a:rPr lang="en-US" dirty="0">
                <a:solidFill>
                  <a:srgbClr val="000000"/>
                </a:solidFill>
              </a:rPr>
              <a:t>a target Reference Model (RM) must have in order for the constraint model to refer to it predictably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u="sng" dirty="0" smtClean="0">
                <a:solidFill>
                  <a:srgbClr val="000000"/>
                </a:solidFill>
              </a:rPr>
              <a:t>Reference Model Profile: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efines </a:t>
            </a:r>
            <a:r>
              <a:rPr lang="en-US" dirty="0"/>
              <a:t>the  set of data types whose values can be directly constrained by an AML Model.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also specifies a small set of stereotypes that are used to "decorate" a reference model and its various components. 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2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Reference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 descr="Screen Shot 2015-04-21 at 9.15.3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16" b="-48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95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Archetype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Defines relationship </a:t>
            </a:r>
            <a:r>
              <a:rPr lang="en-US" dirty="0"/>
              <a:t>between archetype libraries, archetypes and archetype versions. </a:t>
            </a:r>
            <a:endParaRPr lang="en-US" dirty="0" smtClean="0"/>
          </a:p>
          <a:p>
            <a:pPr marL="0" indent="0">
              <a:buNone/>
            </a:pPr>
            <a:r>
              <a:rPr lang="en-US" b="1" u="sng" dirty="0" smtClean="0">
                <a:solidFill>
                  <a:srgbClr val="000000"/>
                </a:solidFill>
              </a:rPr>
              <a:t>Archetype Profile:</a:t>
            </a:r>
          </a:p>
          <a:p>
            <a:pPr marL="0" indent="0">
              <a:buNone/>
            </a:pPr>
            <a:r>
              <a:rPr lang="en-US" dirty="0" smtClean="0"/>
              <a:t>Constraint related to Archetype Library, Archetype and Archetype Version.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6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Archetype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 descr="Screen Shot 2015-04-21 at 9.17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85" r="-107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152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Constraint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Illustrates how constraints are defined.  This is core part of the AML specifications.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>
                <a:solidFill>
                  <a:srgbClr val="000000"/>
                </a:solidFill>
              </a:rPr>
              <a:t>Constraint Profile: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efines </a:t>
            </a:r>
            <a:r>
              <a:rPr lang="en-US" dirty="0"/>
              <a:t>the modeling elements that may be applied to a reference model and archetype.  These elements “constrain” the target model narrowing the semantics and syntax. 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0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 descr="Screen Shot 2015-04-21 at 9.20.2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1" b="-1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896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&amp; </a:t>
            </a:r>
            <a:r>
              <a:rPr lang="en-US" dirty="0" err="1" smtClean="0"/>
              <a:t>Designatable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Advised by ISO 11179-3</a:t>
            </a:r>
          </a:p>
          <a:p>
            <a:r>
              <a:rPr lang="en-US" dirty="0" err="1"/>
              <a:t>IdentifiableItem</a:t>
            </a:r>
            <a:endParaRPr lang="en-US" dirty="0"/>
          </a:p>
          <a:p>
            <a:pPr lvl="1"/>
            <a:r>
              <a:rPr lang="en-US" dirty="0"/>
              <a:t>Namespace + id</a:t>
            </a:r>
          </a:p>
          <a:p>
            <a:r>
              <a:rPr lang="en-US" dirty="0" err="1" smtClean="0"/>
              <a:t>DesignatableItem</a:t>
            </a:r>
            <a:endParaRPr lang="en-US" dirty="0"/>
          </a:p>
          <a:p>
            <a:pPr lvl="1"/>
            <a:r>
              <a:rPr lang="en-US" dirty="0"/>
              <a:t>Language + sign + [description]</a:t>
            </a:r>
          </a:p>
          <a:p>
            <a:r>
              <a:rPr lang="en-US" dirty="0"/>
              <a:t>Namespaces</a:t>
            </a:r>
          </a:p>
          <a:p>
            <a:r>
              <a:rPr lang="en-US" dirty="0"/>
              <a:t>“meaning” linkage from Class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45690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Rules Profile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Define a common constraint profile, compatible with a subset of OMG – Object Constraint Language (OCL) and covering ADL Rules.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662" y="6430142"/>
            <a:ext cx="311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Harold </a:t>
            </a:r>
            <a:r>
              <a:rPr lang="en-US" sz="1100" i="1" dirty="0" err="1" smtClean="0"/>
              <a:t>Solbrig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03858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2" y="152400"/>
            <a:ext cx="8164016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3200" dirty="0" err="1" smtClean="0"/>
              <a:t>IsoSemantic</a:t>
            </a:r>
            <a:r>
              <a:rPr lang="en-AU" sz="3200" dirty="0" smtClean="0"/>
              <a:t> Models – Example of Problem</a:t>
            </a:r>
            <a:br>
              <a:rPr lang="en-AU" sz="3200" dirty="0" smtClean="0"/>
            </a:br>
            <a:r>
              <a:rPr lang="en-AU" sz="2400" dirty="0" smtClean="0"/>
              <a:t>(from </a:t>
            </a:r>
            <a:r>
              <a:rPr lang="en-AU" sz="2400" dirty="0" err="1" smtClean="0"/>
              <a:t>Dr.</a:t>
            </a:r>
            <a:r>
              <a:rPr lang="en-AU" sz="2400" dirty="0" smtClean="0"/>
              <a:t> Linda Bird)</a:t>
            </a:r>
            <a:endParaRPr lang="en-AU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457" y="2455887"/>
            <a:ext cx="2537138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3064" y="2455886"/>
            <a:ext cx="2712277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6054" y="2455887"/>
            <a:ext cx="299749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1599183"/>
            <a:ext cx="9144000" cy="461665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66"/>
                </a:solidFill>
                <a:latin typeface="Arial" charset="0"/>
              </a:rPr>
              <a:t>e.g. “Suspected Lung Cancer”</a:t>
            </a:r>
            <a:endParaRPr lang="en-US" sz="2400" dirty="0">
              <a:solidFill>
                <a:srgbClr val="000066"/>
              </a:solidFill>
              <a:latin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21655" y="6341241"/>
            <a:ext cx="4651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Dr. Stanley M. Huff (Intermountain Healthcare), and Dr. Linda Bird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9726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Terminology Profile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Describes how various elements of Standards:</a:t>
            </a:r>
          </a:p>
          <a:p>
            <a:r>
              <a:rPr lang="en-US" dirty="0" smtClean="0"/>
              <a:t>Common Terminology Services (CTS2)</a:t>
            </a:r>
          </a:p>
          <a:p>
            <a:r>
              <a:rPr lang="en-US" dirty="0" smtClean="0"/>
              <a:t>ISO 11179 – Metadata Repository (3</a:t>
            </a:r>
            <a:r>
              <a:rPr lang="en-US" baseline="30000" dirty="0" smtClean="0"/>
              <a:t>rd</a:t>
            </a:r>
            <a:r>
              <a:rPr lang="en-US" dirty="0" smtClean="0"/>
              <a:t> Ed.)</a:t>
            </a:r>
          </a:p>
          <a:p>
            <a:pPr>
              <a:buFontTx/>
              <a:buChar char="-"/>
            </a:pPr>
            <a:r>
              <a:rPr lang="en-US" dirty="0" smtClean="0"/>
              <a:t>can be utilized to bind identifiers and terms used (in archetypes) to terminology resources like:</a:t>
            </a:r>
          </a:p>
          <a:p>
            <a:pPr lvl="1">
              <a:buFontTx/>
              <a:buChar char="-"/>
            </a:pPr>
            <a:r>
              <a:rPr lang="en-US" dirty="0" smtClean="0"/>
              <a:t>Code Systems</a:t>
            </a:r>
          </a:p>
          <a:p>
            <a:pPr lvl="1">
              <a:buFontTx/>
              <a:buChar char="-"/>
            </a:pPr>
            <a:r>
              <a:rPr lang="en-US" dirty="0" smtClean="0"/>
              <a:t>Value Sets and Permissible Values</a:t>
            </a:r>
          </a:p>
        </p:txBody>
      </p:sp>
    </p:spTree>
    <p:extLst>
      <p:ext uri="{BB962C8B-B14F-4D97-AF65-F5344CB8AC3E}">
        <p14:creationId xmlns:p14="http://schemas.microsoft.com/office/powerpoint/2010/main" val="422739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Terminology Profile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Content Placeholder 10" descr="Screen Shot 2015-04-21 at 9.37.3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10" r="-135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607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Terminology Binding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 of term bound to a concept to define it’s meaning:</a:t>
            </a:r>
          </a:p>
          <a:p>
            <a:r>
              <a:rPr lang="en-US" dirty="0" smtClean="0"/>
              <a:t>Blood Specimen – SNOMED ID: 122560006</a:t>
            </a:r>
          </a:p>
          <a:p>
            <a:endParaRPr lang="en-US" dirty="0"/>
          </a:p>
        </p:txBody>
      </p:sp>
      <p:pic>
        <p:nvPicPr>
          <p:cNvPr id="8" name="Picture 7" descr="Screen Shot 2015-04-21 at 9.42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33802"/>
            <a:ext cx="4114800" cy="132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6496" y="5524643"/>
            <a:ext cx="14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“blspec001”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99488" y="5491159"/>
            <a:ext cx="14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Blood_spec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8" idx="1"/>
          </p:cNvCxnSpPr>
          <p:nvPr/>
        </p:nvCxnSpPr>
        <p:spPr>
          <a:xfrm flipV="1">
            <a:off x="1285225" y="4094202"/>
            <a:ext cx="1153175" cy="139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9450" y="4385270"/>
            <a:ext cx="14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definedBy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8" idx="3"/>
          </p:cNvCxnSpPr>
          <p:nvPr/>
        </p:nvCxnSpPr>
        <p:spPr>
          <a:xfrm flipH="1" flipV="1">
            <a:off x="6553200" y="4094202"/>
            <a:ext cx="872063" cy="139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32135" y="4385270"/>
            <a:ext cx="14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definedBy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53271" y="6042115"/>
            <a:ext cx="185979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Meaning is same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29557" y="4838894"/>
            <a:ext cx="190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ConceptReference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67221" y="4838894"/>
            <a:ext cx="190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ConceptReference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4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Common Terminology Services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CTS2</a:t>
            </a:r>
            <a:r>
              <a:rPr lang="en-US" dirty="0"/>
              <a:t> is a model and specification for discovering, accessing, distributing and updated terminological resources on the internet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smtClean="0"/>
              <a:t>Code Systems, </a:t>
            </a:r>
          </a:p>
          <a:p>
            <a:pPr>
              <a:buFontTx/>
              <a:buChar char="-"/>
            </a:pPr>
            <a:r>
              <a:rPr lang="en-US" dirty="0" smtClean="0"/>
              <a:t>Terminology Concepts,</a:t>
            </a:r>
          </a:p>
          <a:p>
            <a:pPr>
              <a:buFontTx/>
              <a:buChar char="-"/>
            </a:pPr>
            <a:r>
              <a:rPr lang="en-US" dirty="0" smtClean="0"/>
              <a:t>Value Sets,</a:t>
            </a:r>
          </a:p>
          <a:p>
            <a:pPr>
              <a:buFontTx/>
              <a:buChar char="-"/>
            </a:pPr>
            <a:r>
              <a:rPr lang="en-US" dirty="0" smtClean="0"/>
              <a:t>Access with Services API:</a:t>
            </a:r>
          </a:p>
          <a:p>
            <a:pPr lvl="1">
              <a:buFontTx/>
              <a:buChar char="-"/>
            </a:pPr>
            <a:r>
              <a:rPr lang="en-US" dirty="0" smtClean="0"/>
              <a:t>REST API implementation to access CTS2 resources</a:t>
            </a:r>
          </a:p>
          <a:p>
            <a:pPr lvl="1">
              <a:buFontTx/>
              <a:buChar char="-"/>
            </a:pPr>
            <a:r>
              <a:rPr lang="en-US" dirty="0">
                <a:hlinkClick r:id="rId3"/>
              </a:rPr>
              <a:t>http://informatics.mayo.edu/</a:t>
            </a:r>
            <a:r>
              <a:rPr lang="en-US" dirty="0" smtClean="0">
                <a:hlinkClick r:id="rId3"/>
              </a:rPr>
              <a:t>cts2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OMG </a:t>
            </a:r>
            <a:r>
              <a:rPr lang="en-US" dirty="0"/>
              <a:t>Standard: </a:t>
            </a:r>
            <a:r>
              <a:rPr lang="en-US" dirty="0">
                <a:hlinkClick r:id="rId4"/>
              </a:rPr>
              <a:t>http://www.omg.org/spec/CTS2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9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Screen Shot 2015-04-21 at 1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5" y="1242735"/>
            <a:ext cx="7620001" cy="51969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85172" y="3564758"/>
            <a:ext cx="735725" cy="4379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599793" y="3827517"/>
            <a:ext cx="315310" cy="262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AML Archetype Examples – Manually</a:t>
            </a:r>
          </a:p>
          <a:p>
            <a:r>
              <a:rPr lang="en-US" dirty="0">
                <a:sym typeface="Wingdings"/>
              </a:rPr>
              <a:t>AML Object </a:t>
            </a:r>
            <a:r>
              <a:rPr lang="en-US" dirty="0" smtClean="0">
                <a:sym typeface="Wingdings"/>
              </a:rPr>
              <a:t>Model (AML-OM) </a:t>
            </a:r>
            <a:r>
              <a:rPr lang="en-US" dirty="0">
                <a:sym typeface="Wingdings"/>
              </a:rPr>
              <a:t>is inspired from ADL Object </a:t>
            </a:r>
            <a:r>
              <a:rPr lang="en-US" dirty="0" smtClean="0">
                <a:sym typeface="Wingdings"/>
              </a:rPr>
              <a:t>Model (AOM).</a:t>
            </a:r>
            <a:endParaRPr lang="en-US" dirty="0" smtClean="0"/>
          </a:p>
          <a:p>
            <a:r>
              <a:rPr lang="en-US" dirty="0" smtClean="0"/>
              <a:t>Existing ADL archetype  </a:t>
            </a:r>
            <a:r>
              <a:rPr lang="en-US" dirty="0" smtClean="0">
                <a:sym typeface="Wingdings"/>
              </a:rPr>
              <a:t> AML archetypes</a:t>
            </a:r>
          </a:p>
          <a:p>
            <a:pPr lvl="1"/>
            <a:r>
              <a:rPr lang="en-US" dirty="0" smtClean="0">
                <a:sym typeface="Wingdings"/>
              </a:rPr>
              <a:t>Traceability Matrix by Harold </a:t>
            </a:r>
            <a:r>
              <a:rPr lang="en-US" dirty="0" err="1" smtClean="0">
                <a:sym typeface="Wingdings"/>
              </a:rPr>
              <a:t>Solbrig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Map AOM  AML-OM</a:t>
            </a:r>
          </a:p>
          <a:p>
            <a:pPr lvl="1"/>
            <a:r>
              <a:rPr lang="en-US" dirty="0" smtClean="0">
                <a:sym typeface="Wingdings"/>
              </a:rPr>
              <a:t>Developing a converter is first step to visualize a real archetype in AML</a:t>
            </a:r>
          </a:p>
          <a:p>
            <a:pPr lvl="1"/>
            <a:r>
              <a:rPr lang="en-US" dirty="0" smtClean="0">
                <a:sym typeface="Wingdings"/>
              </a:rPr>
              <a:t>Testing AML Capabilities, Validation comes next</a:t>
            </a:r>
          </a:p>
        </p:txBody>
      </p:sp>
    </p:spTree>
    <p:extLst>
      <p:ext uri="{BB962C8B-B14F-4D97-AF65-F5344CB8AC3E}">
        <p14:creationId xmlns:p14="http://schemas.microsoft.com/office/powerpoint/2010/main" val="231194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ym typeface="Wingdings"/>
              </a:rPr>
              <a:t>ADL2AMLConverter : ADL  AML</a:t>
            </a:r>
          </a:p>
          <a:p>
            <a:r>
              <a:rPr lang="en-US" dirty="0" smtClean="0">
                <a:sym typeface="Wingdings"/>
              </a:rPr>
              <a:t>Ingredients:</a:t>
            </a:r>
          </a:p>
          <a:p>
            <a:pPr lvl="1"/>
            <a:r>
              <a:rPr lang="en-US" dirty="0" err="1">
                <a:sym typeface="Wingdings"/>
              </a:rPr>
              <a:t>OpenEHR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released Java implementation of ADL 1.5 parser</a:t>
            </a:r>
          </a:p>
          <a:p>
            <a:pPr lvl="2"/>
            <a:r>
              <a:rPr lang="en-US" dirty="0" smtClean="0">
                <a:sym typeface="Wingdings"/>
              </a:rPr>
              <a:t>Archetype Object Model in Java</a:t>
            </a:r>
          </a:p>
          <a:p>
            <a:pPr lvl="2"/>
            <a:r>
              <a:rPr lang="en-US" dirty="0" smtClean="0">
                <a:sym typeface="Wingdings"/>
              </a:rPr>
              <a:t>Provides some validation of archetypes.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Eclipse Modeling Framework (EMF)</a:t>
            </a:r>
          </a:p>
          <a:p>
            <a:pPr lvl="2"/>
            <a:r>
              <a:rPr lang="en-US" dirty="0" err="1" smtClean="0">
                <a:sym typeface="Wingdings"/>
              </a:rPr>
              <a:t>ECore</a:t>
            </a:r>
            <a:r>
              <a:rPr lang="en-US" dirty="0" smtClean="0">
                <a:sym typeface="Wingdings"/>
              </a:rPr>
              <a:t> Library</a:t>
            </a:r>
          </a:p>
          <a:p>
            <a:pPr lvl="2"/>
            <a:r>
              <a:rPr lang="en-US" dirty="0" err="1" smtClean="0">
                <a:sym typeface="Wingdings"/>
              </a:rPr>
              <a:t>MagicDraw</a:t>
            </a:r>
            <a:r>
              <a:rPr lang="en-US" dirty="0" smtClean="0">
                <a:sym typeface="Wingdings"/>
              </a:rPr>
              <a:t> Open APIs are based on EMF’s </a:t>
            </a:r>
            <a:r>
              <a:rPr lang="en-US" dirty="0" err="1" smtClean="0">
                <a:sym typeface="Wingdings"/>
              </a:rPr>
              <a:t>ECore</a:t>
            </a:r>
            <a:r>
              <a:rPr lang="en-US" dirty="0" smtClean="0">
                <a:sym typeface="Wingdings"/>
              </a:rPr>
              <a:t> Model</a:t>
            </a:r>
          </a:p>
          <a:p>
            <a:pPr lvl="2"/>
            <a:r>
              <a:rPr lang="en-US" dirty="0" smtClean="0">
                <a:sym typeface="Wingdings"/>
              </a:rPr>
              <a:t>Support UML2 and UML2 Extensions</a:t>
            </a:r>
          </a:p>
        </p:txBody>
      </p:sp>
    </p:spTree>
    <p:extLst>
      <p:ext uri="{BB962C8B-B14F-4D97-AF65-F5344CB8AC3E}">
        <p14:creationId xmlns:p14="http://schemas.microsoft.com/office/powerpoint/2010/main" val="102200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AML Tooling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Location: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://github.com/semantix/</a:t>
            </a:r>
            <a:r>
              <a:rPr lang="en-US" dirty="0" smtClean="0">
                <a:hlinkClick r:id="rId3"/>
              </a:rPr>
              <a:t>AMLTooling</a:t>
            </a:r>
            <a:endParaRPr lang="en-US" dirty="0" smtClean="0"/>
          </a:p>
          <a:p>
            <a:r>
              <a:rPr lang="en-US" dirty="0" smtClean="0"/>
              <a:t>Sub-projects:</a:t>
            </a:r>
          </a:p>
          <a:p>
            <a:pPr lvl="1"/>
            <a:r>
              <a:rPr lang="en-US" dirty="0" smtClean="0"/>
              <a:t>ADL2AMLConverter – The Converter</a:t>
            </a:r>
          </a:p>
          <a:p>
            <a:pPr lvl="1"/>
            <a:r>
              <a:rPr lang="en-US" dirty="0" smtClean="0"/>
              <a:t>AML MD Library – AML Wrapper on MD Open API</a:t>
            </a:r>
          </a:p>
          <a:p>
            <a:pPr lvl="1"/>
            <a:r>
              <a:rPr lang="en-US" dirty="0" smtClean="0"/>
              <a:t>AML MD Plugin – Menu Plug-in to </a:t>
            </a:r>
            <a:r>
              <a:rPr lang="en-US" dirty="0" err="1" smtClean="0"/>
              <a:t>MagicDraw</a:t>
            </a:r>
            <a:r>
              <a:rPr lang="en-US" dirty="0" smtClean="0"/>
              <a:t>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4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lternate Process 26"/>
          <p:cNvSpPr/>
          <p:nvPr/>
        </p:nvSpPr>
        <p:spPr>
          <a:xfrm>
            <a:off x="2995448" y="4107791"/>
            <a:ext cx="2408621" cy="1555759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ADL2AML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Converter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ADL2AML Converter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101900"/>
              </p:ext>
            </p:extLst>
          </p:nvPr>
        </p:nvGraphicFramePr>
        <p:xfrm>
          <a:off x="3486806" y="1585489"/>
          <a:ext cx="1339194" cy="2087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9597"/>
                <a:gridCol w="669597"/>
              </a:tblGrid>
              <a:tr h="196280">
                <a:tc gridSpan="2">
                  <a:txBody>
                    <a:bodyPr/>
                    <a:lstStyle/>
                    <a:p>
                      <a:r>
                        <a:rPr lang="en-US" sz="1100" dirty="0" smtClean="0"/>
                        <a:t>Traceability Matrix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Multidocument 8"/>
          <p:cNvSpPr/>
          <p:nvPr/>
        </p:nvSpPr>
        <p:spPr>
          <a:xfrm>
            <a:off x="1352330" y="4589518"/>
            <a:ext cx="762000" cy="665655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ADL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Predefined Process 9"/>
          <p:cNvSpPr/>
          <p:nvPr/>
        </p:nvSpPr>
        <p:spPr>
          <a:xfrm>
            <a:off x="3124200" y="4195379"/>
            <a:ext cx="414283" cy="1357587"/>
          </a:xfrm>
          <a:prstGeom prst="flowChartPredefined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ADL Parser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40605" y="4887311"/>
            <a:ext cx="85484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1610709" y="2408621"/>
            <a:ext cx="1488965" cy="1515241"/>
          </a:xfrm>
          <a:prstGeom prst="flowChartProcess">
            <a:avLst/>
          </a:prstGeom>
          <a:ln w="28575" cap="rnd" cmpd="sng">
            <a:solidFill>
              <a:schemeClr val="tx1"/>
            </a:solidFill>
            <a:prstDash val="sysDot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10709" y="3687381"/>
            <a:ext cx="1488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ADL Objects</a:t>
            </a:r>
            <a:endParaRPr lang="en-US" sz="1200" dirty="0"/>
          </a:p>
        </p:txBody>
      </p:sp>
      <p:sp>
        <p:nvSpPr>
          <p:cNvPr id="15" name="Connector 14"/>
          <p:cNvSpPr/>
          <p:nvPr/>
        </p:nvSpPr>
        <p:spPr>
          <a:xfrm>
            <a:off x="1733330" y="2575036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nector 15"/>
          <p:cNvSpPr/>
          <p:nvPr/>
        </p:nvSpPr>
        <p:spPr>
          <a:xfrm>
            <a:off x="1784129" y="3056760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2063529" y="2599560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nector 17"/>
          <p:cNvSpPr/>
          <p:nvPr/>
        </p:nvSpPr>
        <p:spPr>
          <a:xfrm>
            <a:off x="2088929" y="2916622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nector 18"/>
          <p:cNvSpPr/>
          <p:nvPr/>
        </p:nvSpPr>
        <p:spPr>
          <a:xfrm>
            <a:off x="2520729" y="277648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nector 19"/>
          <p:cNvSpPr/>
          <p:nvPr/>
        </p:nvSpPr>
        <p:spPr>
          <a:xfrm>
            <a:off x="2026743" y="331426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nector 20"/>
          <p:cNvSpPr/>
          <p:nvPr/>
        </p:nvSpPr>
        <p:spPr>
          <a:xfrm>
            <a:off x="2415626" y="3191643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nector 21"/>
          <p:cNvSpPr/>
          <p:nvPr/>
        </p:nvSpPr>
        <p:spPr>
          <a:xfrm>
            <a:off x="2774730" y="3407105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nector 22"/>
          <p:cNvSpPr/>
          <p:nvPr/>
        </p:nvSpPr>
        <p:spPr>
          <a:xfrm>
            <a:off x="2765095" y="2958664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nector 23"/>
          <p:cNvSpPr/>
          <p:nvPr/>
        </p:nvSpPr>
        <p:spPr>
          <a:xfrm>
            <a:off x="2746701" y="2496208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nector 25"/>
          <p:cNvSpPr/>
          <p:nvPr/>
        </p:nvSpPr>
        <p:spPr>
          <a:xfrm>
            <a:off x="1657128" y="3471919"/>
            <a:ext cx="254001" cy="280276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lternate Process 27"/>
          <p:cNvSpPr/>
          <p:nvPr/>
        </p:nvSpPr>
        <p:spPr>
          <a:xfrm>
            <a:off x="4782207" y="4195379"/>
            <a:ext cx="525517" cy="135758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MD Open API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2746701" y="3923862"/>
            <a:ext cx="572817" cy="521135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Process 34"/>
          <p:cNvSpPr/>
          <p:nvPr/>
        </p:nvSpPr>
        <p:spPr>
          <a:xfrm>
            <a:off x="5205247" y="2408621"/>
            <a:ext cx="1488965" cy="1515241"/>
          </a:xfrm>
          <a:prstGeom prst="flowChartProcess">
            <a:avLst/>
          </a:prstGeom>
          <a:ln w="28575" cap="rnd" cmpd="sng">
            <a:solidFill>
              <a:schemeClr val="tx1"/>
            </a:solidFill>
            <a:prstDash val="sysDot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205247" y="3649071"/>
            <a:ext cx="1488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AML Objects</a:t>
            </a:r>
            <a:endParaRPr lang="en-US" sz="1200" dirty="0"/>
          </a:p>
        </p:txBody>
      </p:sp>
      <p:sp>
        <p:nvSpPr>
          <p:cNvPr id="37" name="Hexagon 36"/>
          <p:cNvSpPr/>
          <p:nvPr/>
        </p:nvSpPr>
        <p:spPr>
          <a:xfrm>
            <a:off x="5307724" y="257503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307724" y="2990195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640551" y="2585548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5561724" y="2893851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69724" y="257503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5941847" y="2937644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5307724" y="3471919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616027" y="3236312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6299200" y="2793127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5892800" y="3213540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208108" y="3112816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173076" y="3429003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5790324" y="3460762"/>
            <a:ext cx="254000" cy="201448"/>
          </a:xfrm>
          <a:prstGeom prst="hexagon">
            <a:avLst/>
          </a:prstGeom>
          <a:solidFill>
            <a:srgbClr val="C7C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208108" y="2382086"/>
            <a:ext cx="541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</a:t>
            </a:r>
            <a:endParaRPr lang="en-US" sz="9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911129" y="2058276"/>
            <a:ext cx="1933905" cy="7182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0" idx="3"/>
          </p:cNvCxnSpPr>
          <p:nvPr/>
        </p:nvCxnSpPr>
        <p:spPr>
          <a:xfrm flipV="1">
            <a:off x="2063941" y="2382086"/>
            <a:ext cx="1842404" cy="1171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2"/>
          </p:cNvCxnSpPr>
          <p:nvPr/>
        </p:nvCxnSpPr>
        <p:spPr>
          <a:xfrm>
            <a:off x="2088929" y="3056760"/>
            <a:ext cx="1756105" cy="8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7" idx="5"/>
          </p:cNvCxnSpPr>
          <p:nvPr/>
        </p:nvCxnSpPr>
        <p:spPr>
          <a:xfrm>
            <a:off x="2280332" y="2838791"/>
            <a:ext cx="1564702" cy="71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37" idx="3"/>
          </p:cNvCxnSpPr>
          <p:nvPr/>
        </p:nvCxnSpPr>
        <p:spPr>
          <a:xfrm>
            <a:off x="4400331" y="2135532"/>
            <a:ext cx="907393" cy="540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44" idx="4"/>
          </p:cNvCxnSpPr>
          <p:nvPr/>
        </p:nvCxnSpPr>
        <p:spPr>
          <a:xfrm>
            <a:off x="4391572" y="2495335"/>
            <a:ext cx="1274817" cy="740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41" idx="3"/>
          </p:cNvCxnSpPr>
          <p:nvPr/>
        </p:nvCxnSpPr>
        <p:spPr>
          <a:xfrm flipV="1">
            <a:off x="4391572" y="2675760"/>
            <a:ext cx="1678152" cy="532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6" idx="3"/>
          </p:cNvCxnSpPr>
          <p:nvPr/>
        </p:nvCxnSpPr>
        <p:spPr>
          <a:xfrm flipV="1">
            <a:off x="4391572" y="3314264"/>
            <a:ext cx="1501228" cy="26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47" idx="3"/>
          </p:cNvCxnSpPr>
          <p:nvPr/>
        </p:nvCxnSpPr>
        <p:spPr>
          <a:xfrm>
            <a:off x="4318000" y="2793127"/>
            <a:ext cx="1890108" cy="420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1" idx="5"/>
          </p:cNvCxnSpPr>
          <p:nvPr/>
        </p:nvCxnSpPr>
        <p:spPr>
          <a:xfrm flipV="1">
            <a:off x="2632429" y="2776484"/>
            <a:ext cx="1212605" cy="654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845034" y="2058277"/>
            <a:ext cx="472966" cy="734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853793" y="2496208"/>
            <a:ext cx="532524" cy="275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883573" y="2360449"/>
            <a:ext cx="516758" cy="1234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845034" y="2120463"/>
            <a:ext cx="541283" cy="10186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845034" y="3213540"/>
            <a:ext cx="555297" cy="3399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Striped Right Arrow 92"/>
          <p:cNvSpPr/>
          <p:nvPr/>
        </p:nvSpPr>
        <p:spPr>
          <a:xfrm rot="16200000" flipH="1">
            <a:off x="3787712" y="3846392"/>
            <a:ext cx="757616" cy="439594"/>
          </a:xfrm>
          <a:prstGeom prst="stripedRightArrow">
            <a:avLst>
              <a:gd name="adj1" fmla="val 50000"/>
              <a:gd name="adj2" fmla="val 511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205247" y="1558296"/>
            <a:ext cx="1488965" cy="57723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AML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5" name="Straight Arrow Connector 94"/>
          <p:cNvCxnSpPr>
            <a:stCxn id="35" idx="0"/>
            <a:endCxn id="94" idx="2"/>
          </p:cNvCxnSpPr>
          <p:nvPr/>
        </p:nvCxnSpPr>
        <p:spPr>
          <a:xfrm flipV="1">
            <a:off x="5949730" y="2135532"/>
            <a:ext cx="0" cy="27308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694212" y="3056759"/>
            <a:ext cx="765053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33472" y="3139092"/>
            <a:ext cx="14171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Export to a target format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437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69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0207" y="2434897"/>
            <a:ext cx="2881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ADL file for archetype “</a:t>
            </a:r>
            <a:r>
              <a:rPr lang="en-US" dirty="0" err="1" smtClean="0"/>
              <a:t>specimen_collection_site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6"/>
          <p:cNvPicPr>
            <a:picLocks noChangeArrowheads="1"/>
          </p:cNvPicPr>
          <p:nvPr/>
        </p:nvPicPr>
        <p:blipFill>
          <a:blip r:embed="rId3" cstate="print"/>
          <a:srcRect l="-627" t="-1176" r="-519" b="-1620"/>
          <a:stretch>
            <a:fillRect/>
          </a:stretch>
        </p:blipFill>
        <p:spPr bwMode="auto">
          <a:xfrm>
            <a:off x="341586" y="1677363"/>
            <a:ext cx="8583448" cy="46113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2" y="152400"/>
            <a:ext cx="80200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3200" dirty="0" err="1" smtClean="0"/>
              <a:t>IsoSemantic</a:t>
            </a:r>
            <a:r>
              <a:rPr lang="en-AU" sz="3200" dirty="0" smtClean="0"/>
              <a:t> Models – Example </a:t>
            </a:r>
            <a:r>
              <a:rPr lang="en-AU" sz="3200" dirty="0"/>
              <a:t>Instances</a:t>
            </a:r>
            <a:br>
              <a:rPr lang="en-AU" sz="3200" dirty="0"/>
            </a:br>
            <a:r>
              <a:rPr lang="en-AU" sz="2400" dirty="0"/>
              <a:t>(from </a:t>
            </a:r>
            <a:r>
              <a:rPr lang="en-AU" sz="2400" dirty="0" err="1"/>
              <a:t>Dr.</a:t>
            </a:r>
            <a:r>
              <a:rPr lang="en-AU" sz="2400" dirty="0"/>
              <a:t> Linda Bird)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66"/>
                </a:solidFill>
                <a:latin typeface="Arial" charset="0"/>
              </a:rPr>
              <a:t>e.g. “Suspected Lung Cancer”</a:t>
            </a:r>
            <a:endParaRPr lang="en-US" sz="2400" dirty="0">
              <a:solidFill>
                <a:srgbClr val="000066"/>
              </a:solidFill>
              <a:latin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66800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21655" y="6472046"/>
            <a:ext cx="4651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Courtesy: Dr. Stanley M. Huff (Intermountain Healthcare), and Dr. Linda Bird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67547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0441" y="1351586"/>
            <a:ext cx="3034796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Metadata Section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22485" y="4086398"/>
            <a:ext cx="3048029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Constraints/Definition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09344" y="5617686"/>
            <a:ext cx="3811785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Terms &amp; Terminology Binding</a:t>
            </a:r>
            <a:r>
              <a:rPr lang="en-US" dirty="0"/>
              <a:t> </a:t>
            </a:r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4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37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cxnSp>
        <p:nvCxnSpPr>
          <p:cNvPr id="14" name="Straight Connector 13"/>
          <p:cNvCxnSpPr/>
          <p:nvPr/>
        </p:nvCxnSpPr>
        <p:spPr>
          <a:xfrm>
            <a:off x="2087012" y="2637522"/>
            <a:ext cx="110123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40644" y="2656714"/>
            <a:ext cx="119749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83085" y="2656714"/>
            <a:ext cx="291008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721778" y="2637522"/>
            <a:ext cx="723961" cy="1919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946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2407437" y="2637522"/>
            <a:ext cx="0" cy="271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0716" y="2909167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RM Class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3838687" y="2637523"/>
            <a:ext cx="0" cy="2716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39166" y="2947698"/>
            <a:ext cx="176126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Archetype Name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V="1">
            <a:off x="6019800" y="2637523"/>
            <a:ext cx="0" cy="310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30858" y="2996540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Version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8063832" y="2656714"/>
            <a:ext cx="0" cy="310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84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895174" y="831912"/>
            <a:ext cx="615626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creen Shot 2015-04-22 at 2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0" y="2164628"/>
            <a:ext cx="7381824" cy="1911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cxnSp>
        <p:nvCxnSpPr>
          <p:cNvPr id="16" name="Straight Connector 15"/>
          <p:cNvCxnSpPr/>
          <p:nvPr/>
        </p:nvCxnSpPr>
        <p:spPr>
          <a:xfrm>
            <a:off x="4564756" y="3331635"/>
            <a:ext cx="291008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84822" y="2287382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Specialize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2"/>
          </p:cNvCxnSpPr>
          <p:nvPr/>
        </p:nvCxnSpPr>
        <p:spPr>
          <a:xfrm flipH="1">
            <a:off x="6172228" y="2656714"/>
            <a:ext cx="1490565" cy="4159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9" idx="1"/>
          </p:cNvCxnSpPr>
          <p:nvPr/>
        </p:nvCxnSpPr>
        <p:spPr>
          <a:xfrm flipH="1">
            <a:off x="6172228" y="3587741"/>
            <a:ext cx="1490565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895174" y="0"/>
            <a:ext cx="615626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0"/>
            <a:ext cx="1669610" cy="2164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831912"/>
            <a:ext cx="1669610" cy="3244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62793" y="3403075"/>
            <a:ext cx="11559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4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2895174" cy="817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5-04-22 at 2.51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1143000"/>
            <a:ext cx="5321300" cy="571500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2983983" y="274638"/>
            <a:ext cx="1367660" cy="79990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76692" y="274638"/>
            <a:ext cx="341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Maps to Archetype Model in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5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852531"/>
            <a:ext cx="4846500" cy="30815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5-04-22 at 2.58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71" y="1784350"/>
            <a:ext cx="3365500" cy="4572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969763" y="4004467"/>
            <a:ext cx="1577408" cy="90647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36034" y="4964101"/>
            <a:ext cx="341914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Maps to a ‘Resource’ of Archetype Model in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9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3898558"/>
            <a:ext cx="3294815" cy="1065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-1" y="1188975"/>
            <a:ext cx="2087013" cy="27095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0" y="3396596"/>
            <a:ext cx="2087012" cy="15676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94814" y="1188975"/>
            <a:ext cx="5701541" cy="27456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94814" y="3396596"/>
            <a:ext cx="5701541" cy="15676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4-22 at 2.31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12" y="1188976"/>
            <a:ext cx="6909343" cy="22076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539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3898558"/>
            <a:ext cx="3294815" cy="1065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5-04-22 at 3.26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1"/>
            <a:ext cx="6019800" cy="4490683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 flipV="1">
            <a:off x="3124200" y="4564600"/>
            <a:ext cx="2461888" cy="319699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88828" y="4779557"/>
            <a:ext cx="341914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Maps to Constraint Model of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9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ADL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90867"/>
            <a:ext cx="3223768" cy="18671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195927"/>
            <a:ext cx="1502391" cy="4794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" y="4102811"/>
            <a:ext cx="1502390" cy="27551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23768" y="195927"/>
            <a:ext cx="4370468" cy="4794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23768" y="4102811"/>
            <a:ext cx="4370468" cy="275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4-22 at 2.31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91" y="195927"/>
            <a:ext cx="6091845" cy="3906884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539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79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5-04-22 at 12.1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65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90867"/>
            <a:ext cx="3223768" cy="18671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5-04-22 at 3.40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79" y="940828"/>
            <a:ext cx="7750421" cy="3279922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flipV="1">
            <a:off x="3037269" y="3969603"/>
            <a:ext cx="2477772" cy="150081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78356" y="4667701"/>
            <a:ext cx="341914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Maps to Terminology Binding Profile of 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4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 Modeling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Generic </a:t>
            </a:r>
            <a:r>
              <a:rPr lang="en-US" dirty="0" smtClean="0">
                <a:sym typeface="Wingdings"/>
              </a:rPr>
              <a:t> Specific</a:t>
            </a:r>
          </a:p>
          <a:p>
            <a:pPr marL="457200" lvl="1" indent="0">
              <a:buNone/>
            </a:pPr>
            <a:endParaRPr lang="en-US" dirty="0" smtClean="0">
              <a:sym typeface="Wingdings"/>
            </a:endParaRP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At each level we specialize</a:t>
            </a:r>
          </a:p>
          <a:p>
            <a:pPr lvl="1"/>
            <a:r>
              <a:rPr lang="en-US" dirty="0" smtClean="0">
                <a:sym typeface="Wingdings"/>
              </a:rPr>
              <a:t>Properties</a:t>
            </a:r>
          </a:p>
          <a:p>
            <a:pPr lvl="1"/>
            <a:r>
              <a:rPr lang="en-US" dirty="0" smtClean="0">
                <a:sym typeface="Wingdings"/>
              </a:rPr>
              <a:t>Associations</a:t>
            </a:r>
          </a:p>
          <a:p>
            <a:pPr lvl="1"/>
            <a:endParaRPr lang="en-US" dirty="0" smtClean="0">
              <a:sym typeface="Wingdings"/>
            </a:endParaRP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 Shot 2015-04-20 at 9.55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91" y="1188975"/>
            <a:ext cx="35052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2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Completed AML Spec./Tooling Tasks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Model 2 Text Transforms:</a:t>
            </a:r>
          </a:p>
          <a:p>
            <a:pPr lvl="1"/>
            <a:r>
              <a:rPr lang="en-US" dirty="0" smtClean="0"/>
              <a:t>Completed IBM RSA Business Intelligence Report Tool (BIRT) Template to dynamically generate specifications.</a:t>
            </a:r>
          </a:p>
          <a:p>
            <a:pPr lvl="1"/>
            <a:r>
              <a:rPr lang="en-US" dirty="0" smtClean="0"/>
              <a:t>Completed Apache Velocity Template – when moved from IBM RSA environment to </a:t>
            </a:r>
            <a:r>
              <a:rPr lang="en-US" dirty="0" err="1" smtClean="0"/>
              <a:t>MagicDraw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Developed AML API Layer over </a:t>
            </a:r>
            <a:r>
              <a:rPr lang="en-US" dirty="0" err="1" smtClean="0"/>
              <a:t>MagicDraw</a:t>
            </a:r>
            <a:r>
              <a:rPr lang="en-US" dirty="0" smtClean="0"/>
              <a:t> </a:t>
            </a:r>
            <a:r>
              <a:rPr lang="en-US" dirty="0" err="1" smtClean="0"/>
              <a:t>OpenAPIs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Managed AML Model EA -&gt; RSA -&gt; MD,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Acknowledgements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Dr. Chris Chute</a:t>
            </a:r>
          </a:p>
          <a:p>
            <a:r>
              <a:rPr lang="en-US" dirty="0" smtClean="0"/>
              <a:t>Dr. Claudia Neuhauser</a:t>
            </a:r>
          </a:p>
          <a:p>
            <a:r>
              <a:rPr lang="en-US" dirty="0" smtClean="0"/>
              <a:t>Dr. Guoqian Jiang</a:t>
            </a:r>
          </a:p>
          <a:p>
            <a:endParaRPr lang="en-US" dirty="0" smtClean="0"/>
          </a:p>
          <a:p>
            <a:r>
              <a:rPr lang="en-US" dirty="0" smtClean="0"/>
              <a:t>Harold </a:t>
            </a:r>
            <a:r>
              <a:rPr lang="en-US" dirty="0" err="1" smtClean="0"/>
              <a:t>Solbrig</a:t>
            </a:r>
            <a:r>
              <a:rPr lang="en-US" dirty="0"/>
              <a:t> </a:t>
            </a:r>
            <a:r>
              <a:rPr lang="en-US" dirty="0" smtClean="0"/>
              <a:t>(Mayo Clinic)</a:t>
            </a:r>
          </a:p>
          <a:p>
            <a:r>
              <a:rPr lang="en-US" dirty="0" smtClean="0"/>
              <a:t>CIMI Modeling Task Force.</a:t>
            </a:r>
          </a:p>
          <a:p>
            <a:r>
              <a:rPr lang="en-US" dirty="0" smtClean="0"/>
              <a:t>Dr. Stan Huff (GE-Intermountain Healthcare)</a:t>
            </a:r>
          </a:p>
          <a:p>
            <a:endParaRPr lang="en-US" dirty="0" smtClean="0"/>
          </a:p>
          <a:p>
            <a:r>
              <a:rPr lang="en-US" dirty="0" smtClean="0"/>
              <a:t>Dr. Susan Van Riper (University of Minnesota)</a:t>
            </a:r>
          </a:p>
        </p:txBody>
      </p:sp>
    </p:spTree>
    <p:extLst>
      <p:ext uri="{BB962C8B-B14F-4D97-AF65-F5344CB8AC3E}">
        <p14:creationId xmlns:p14="http://schemas.microsoft.com/office/powerpoint/2010/main" val="224366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>
            <a:normAutofit/>
          </a:bodyPr>
          <a:lstStyle/>
          <a:p>
            <a:r>
              <a:rPr lang="en-US" dirty="0" smtClean="0"/>
              <a:t>Thank  You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Archetype Modeling Language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82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970690" y="639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 you!!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Q&amp;A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069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4-20 at 9.55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2900"/>
            <a:ext cx="8364817" cy="5123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337"/>
          </a:xfrm>
        </p:spPr>
        <p:txBody>
          <a:bodyPr/>
          <a:lstStyle/>
          <a:p>
            <a:r>
              <a:rPr lang="en-US" dirty="0" smtClean="0"/>
              <a:t>Top-Down 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>
              <a:sym typeface="Wingdings"/>
            </a:endParaRP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0CE6-A564-2C44-BB7B-900AEECBE3A4}" type="slidenum">
              <a:rPr lang="en-US" smtClean="0"/>
              <a:t>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88975"/>
            <a:ext cx="9144000" cy="36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81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2689</Words>
  <Application>Microsoft Macintosh PowerPoint</Application>
  <PresentationFormat>On-screen Show (4:3)</PresentationFormat>
  <Paragraphs>783</Paragraphs>
  <Slides>82</Slides>
  <Notes>79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AML Archetype Modeling Language Improving interoperability of information models  </vt:lpstr>
      <vt:lpstr>Advisers</vt:lpstr>
      <vt:lpstr>Agenda</vt:lpstr>
      <vt:lpstr>Interoperability Problem</vt:lpstr>
      <vt:lpstr>Interoperability Problem</vt:lpstr>
      <vt:lpstr>IsoSemantic Models – Example of Problem (from Dr. Linda Bird)</vt:lpstr>
      <vt:lpstr>IsoSemantic Models – Example Instances (from Dr. Linda Bird)</vt:lpstr>
      <vt:lpstr>Modeling Approach</vt:lpstr>
      <vt:lpstr>Top-Down Modeling Approach</vt:lpstr>
      <vt:lpstr>Top-Down Modeling Approach</vt:lpstr>
      <vt:lpstr>Bottom-Up Modeling Approach</vt:lpstr>
      <vt:lpstr>Bottom-Up Modeling Approach</vt:lpstr>
      <vt:lpstr>Archetype</vt:lpstr>
      <vt:lpstr>Archetypes</vt:lpstr>
      <vt:lpstr>Without Archetypes</vt:lpstr>
      <vt:lpstr>With Archetypes</vt:lpstr>
      <vt:lpstr>Reference Model Example</vt:lpstr>
      <vt:lpstr>An Archetype Example</vt:lpstr>
      <vt:lpstr>Detailed Clinical Models</vt:lpstr>
      <vt:lpstr>Clinical Information Modeling Initiative</vt:lpstr>
      <vt:lpstr>CIMI – Strategic Goal</vt:lpstr>
      <vt:lpstr>CIMI – Deliverables</vt:lpstr>
      <vt:lpstr>CIMI – Target Domains</vt:lpstr>
      <vt:lpstr>CIMI – Shared Repository</vt:lpstr>
      <vt:lpstr>CIMI – Coded Elements</vt:lpstr>
      <vt:lpstr>CIMI – Model Browser</vt:lpstr>
      <vt:lpstr>Frameworks &amp; Tools</vt:lpstr>
      <vt:lpstr>HL7 Templates</vt:lpstr>
      <vt:lpstr>HL7 DCMs</vt:lpstr>
      <vt:lpstr>Archetype Definition Language</vt:lpstr>
      <vt:lpstr>ADL Workbench</vt:lpstr>
      <vt:lpstr>ADL Workbench</vt:lpstr>
      <vt:lpstr>OpenEHR - CKM</vt:lpstr>
      <vt:lpstr>OpenEHR ADL</vt:lpstr>
      <vt:lpstr>GE-Intermountain Healthcare</vt:lpstr>
      <vt:lpstr>GE-Intermountain Healthcare</vt:lpstr>
      <vt:lpstr>Frameworks &amp; Tools</vt:lpstr>
      <vt:lpstr>AML : An OMG Standard</vt:lpstr>
      <vt:lpstr>Unified Modeling Language</vt:lpstr>
      <vt:lpstr>UML Example</vt:lpstr>
      <vt:lpstr>UML Instance Example</vt:lpstr>
      <vt:lpstr>XMI – XML Metadata Interchange</vt:lpstr>
      <vt:lpstr>UML Extension mechanism</vt:lpstr>
      <vt:lpstr>UML Extension mechanism</vt:lpstr>
      <vt:lpstr>UML Profile</vt:lpstr>
      <vt:lpstr>UML Constraints</vt:lpstr>
      <vt:lpstr>Archetypes in UML</vt:lpstr>
      <vt:lpstr>Clinical Models</vt:lpstr>
      <vt:lpstr>Clinical Models</vt:lpstr>
      <vt:lpstr>Code Generation</vt:lpstr>
      <vt:lpstr>Inside AML Specifications</vt:lpstr>
      <vt:lpstr>Reference Model</vt:lpstr>
      <vt:lpstr>Reference Model</vt:lpstr>
      <vt:lpstr>Archetype Model</vt:lpstr>
      <vt:lpstr>Archetype Model</vt:lpstr>
      <vt:lpstr>Constraint Model</vt:lpstr>
      <vt:lpstr>Constraints</vt:lpstr>
      <vt:lpstr>Identification &amp; Designatable</vt:lpstr>
      <vt:lpstr>Rules Profile</vt:lpstr>
      <vt:lpstr>Terminology Profile</vt:lpstr>
      <vt:lpstr>Terminology Profile</vt:lpstr>
      <vt:lpstr>Terminology Binding</vt:lpstr>
      <vt:lpstr>Common Terminology Services 2</vt:lpstr>
      <vt:lpstr>AML Tooling</vt:lpstr>
      <vt:lpstr>AML Tooling</vt:lpstr>
      <vt:lpstr>AML Tooling</vt:lpstr>
      <vt:lpstr>AML Tooling</vt:lpstr>
      <vt:lpstr>ADL2AML Converter</vt:lpstr>
      <vt:lpstr>ADL</vt:lpstr>
      <vt:lpstr>ADL</vt:lpstr>
      <vt:lpstr>ADL</vt:lpstr>
      <vt:lpstr>ADL</vt:lpstr>
      <vt:lpstr>ADL</vt:lpstr>
      <vt:lpstr>PowerPoint Presentation</vt:lpstr>
      <vt:lpstr>PowerPoint Presentation</vt:lpstr>
      <vt:lpstr>ADL</vt:lpstr>
      <vt:lpstr>PowerPoint Presentation</vt:lpstr>
      <vt:lpstr>ADL</vt:lpstr>
      <vt:lpstr>PowerPoint Presentation</vt:lpstr>
      <vt:lpstr>Completed AML Spec./Tooling Tasks</vt:lpstr>
      <vt:lpstr>Acknowledgements </vt:lpstr>
      <vt:lpstr>Thank  You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Deepak K., M.S.</dc:creator>
  <cp:lastModifiedBy>Sharma, Deepak K., M.S.</cp:lastModifiedBy>
  <cp:revision>210</cp:revision>
  <dcterms:created xsi:type="dcterms:W3CDTF">2015-04-20T17:19:03Z</dcterms:created>
  <dcterms:modified xsi:type="dcterms:W3CDTF">2015-04-22T20:56:08Z</dcterms:modified>
</cp:coreProperties>
</file>